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77" r:id="rId2"/>
    <p:sldId id="262" r:id="rId3"/>
    <p:sldId id="263" r:id="rId4"/>
    <p:sldId id="317" r:id="rId5"/>
    <p:sldId id="318" r:id="rId6"/>
    <p:sldId id="319" r:id="rId7"/>
    <p:sldId id="378" r:id="rId8"/>
    <p:sldId id="320" r:id="rId9"/>
    <p:sldId id="321" r:id="rId10"/>
    <p:sldId id="322" r:id="rId11"/>
    <p:sldId id="323" r:id="rId12"/>
    <p:sldId id="324" r:id="rId13"/>
    <p:sldId id="325" r:id="rId14"/>
    <p:sldId id="326" r:id="rId15"/>
    <p:sldId id="327" r:id="rId16"/>
    <p:sldId id="328" r:id="rId17"/>
    <p:sldId id="329" r:id="rId18"/>
    <p:sldId id="330" r:id="rId19"/>
    <p:sldId id="331" r:id="rId20"/>
    <p:sldId id="332" r:id="rId21"/>
    <p:sldId id="333" r:id="rId22"/>
    <p:sldId id="334" r:id="rId23"/>
    <p:sldId id="335" r:id="rId24"/>
    <p:sldId id="336" r:id="rId25"/>
    <p:sldId id="337" r:id="rId26"/>
    <p:sldId id="338" r:id="rId27"/>
    <p:sldId id="339" r:id="rId28"/>
    <p:sldId id="340" r:id="rId29"/>
    <p:sldId id="341" r:id="rId30"/>
    <p:sldId id="342" r:id="rId31"/>
    <p:sldId id="343" r:id="rId32"/>
    <p:sldId id="344" r:id="rId33"/>
    <p:sldId id="345" r:id="rId34"/>
    <p:sldId id="346" r:id="rId35"/>
    <p:sldId id="347" r:id="rId36"/>
    <p:sldId id="348" r:id="rId37"/>
    <p:sldId id="349" r:id="rId38"/>
    <p:sldId id="350" r:id="rId39"/>
    <p:sldId id="351" r:id="rId40"/>
    <p:sldId id="352" r:id="rId41"/>
    <p:sldId id="353" r:id="rId42"/>
    <p:sldId id="354" r:id="rId43"/>
    <p:sldId id="355" r:id="rId44"/>
    <p:sldId id="356" r:id="rId45"/>
    <p:sldId id="357" r:id="rId46"/>
    <p:sldId id="358" r:id="rId47"/>
    <p:sldId id="359" r:id="rId48"/>
    <p:sldId id="360" r:id="rId49"/>
    <p:sldId id="361" r:id="rId50"/>
    <p:sldId id="362" r:id="rId51"/>
    <p:sldId id="363" r:id="rId52"/>
    <p:sldId id="364" r:id="rId53"/>
    <p:sldId id="365" r:id="rId54"/>
    <p:sldId id="366" r:id="rId55"/>
    <p:sldId id="367" r:id="rId56"/>
    <p:sldId id="368" r:id="rId57"/>
  </p:sldIdLst>
  <p:sldSz cx="9144000" cy="5143500" type="screen16x9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67" autoAdjust="0"/>
    <p:restoredTop sz="94784" autoAdjust="0"/>
  </p:normalViewPr>
  <p:slideViewPr>
    <p:cSldViewPr>
      <p:cViewPr varScale="1">
        <p:scale>
          <a:sx n="107" d="100"/>
          <a:sy n="107" d="100"/>
        </p:scale>
        <p:origin x="120" y="58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tableStyles" Target="tableStyles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- Templateswise.co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712638"/>
            <a:ext cx="7772400" cy="757907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noProof="0" dirty="0" smtClean="0"/>
              <a:t>NAME OF PRESENTATION</a:t>
            </a:r>
            <a:endParaRPr lang="en-US" noProof="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371600" y="1635646"/>
            <a:ext cx="6400800" cy="597149"/>
          </a:xfr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noProof="0" dirty="0" smtClean="0"/>
              <a:t>Company Name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646143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 - Templateswise.co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349996"/>
            <a:ext cx="8229600" cy="857250"/>
          </a:xfrm>
        </p:spPr>
        <p:txBody>
          <a:bodyPr>
            <a:normAutofit/>
          </a:bodyPr>
          <a:lstStyle>
            <a:lvl1pPr marR="0" algn="ctr" rtl="0" eaLnBrk="1" fontAlgn="base" hangingPunct="1">
              <a:spcBef>
                <a:spcPct val="0"/>
              </a:spcBef>
              <a:spcAft>
                <a:spcPct val="0"/>
              </a:spcAft>
              <a:defRPr lang="en-US" altLang="zh-TW" sz="4800" b="1" i="1" kern="2600" noProof="0" dirty="0">
                <a:solidFill>
                  <a:srgbClr val="0070C0"/>
                </a:solidFill>
                <a:latin typeface="Times New Roman" pitchFamily="18" charset="0"/>
                <a:ea typeface="華康新特明體(P)" pitchFamily="18" charset="-120"/>
                <a:cs typeface="+mj-cs"/>
              </a:defRPr>
            </a:lvl1pPr>
          </a:lstStyle>
          <a:p>
            <a:r>
              <a:rPr lang="en-US" noProof="0" dirty="0" smtClean="0"/>
              <a:t>Title</a:t>
            </a:r>
            <a:endParaRPr lang="en-US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344167"/>
            <a:ext cx="8229600" cy="3603847"/>
          </a:xfrm>
        </p:spPr>
        <p:txBody>
          <a:bodyPr>
            <a:normAutofit/>
          </a:bodyPr>
          <a:lstStyle>
            <a:lvl1pPr marL="0" marR="0" indent="0" algn="just" rtl="0" eaLnBrk="1" fontAlgn="base" hangingPunct="0">
              <a:lnSpc>
                <a:spcPts val="2200"/>
              </a:lnSpc>
              <a:spcBef>
                <a:spcPts val="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None/>
              <a:defRPr lang="en-US" altLang="en-US" sz="1600" noProof="0" dirty="0">
                <a:solidFill>
                  <a:schemeClr val="tx1"/>
                </a:solidFill>
                <a:latin typeface="華康圓體 Std W3" pitchFamily="50" charset="-120"/>
                <a:ea typeface="華康圓體 Std W3" pitchFamily="50" charset="-120"/>
                <a:cs typeface="+mn-cs"/>
              </a:defRPr>
            </a:lvl1pPr>
          </a:lstStyle>
          <a:p>
            <a:pPr lvl="0"/>
            <a:r>
              <a:rPr lang="en-US" noProof="0" dirty="0" err="1" smtClean="0"/>
              <a:t>Lorem</a:t>
            </a:r>
            <a:r>
              <a:rPr lang="en-US" noProof="0" dirty="0" smtClean="0"/>
              <a:t> </a:t>
            </a:r>
            <a:r>
              <a:rPr lang="en-US" noProof="0" dirty="0" err="1" smtClean="0"/>
              <a:t>ipsum</a:t>
            </a:r>
            <a:r>
              <a:rPr lang="en-US" noProof="0" dirty="0" smtClean="0"/>
              <a:t> dolor sit </a:t>
            </a:r>
            <a:r>
              <a:rPr lang="en-US" noProof="0" dirty="0" err="1" smtClean="0"/>
              <a:t>amet</a:t>
            </a:r>
            <a:r>
              <a:rPr lang="en-US" noProof="0" dirty="0" smtClean="0"/>
              <a:t>, </a:t>
            </a:r>
            <a:r>
              <a:rPr lang="en-US" noProof="0" dirty="0" err="1" smtClean="0"/>
              <a:t>consectetuer</a:t>
            </a:r>
            <a:r>
              <a:rPr lang="en-US" noProof="0" dirty="0" smtClean="0"/>
              <a:t> </a:t>
            </a:r>
            <a:r>
              <a:rPr lang="en-US" noProof="0" dirty="0" err="1" smtClean="0"/>
              <a:t>adipiscing</a:t>
            </a:r>
            <a:r>
              <a:rPr lang="en-US" noProof="0" dirty="0" smtClean="0"/>
              <a:t> </a:t>
            </a:r>
            <a:r>
              <a:rPr lang="en-US" noProof="0" dirty="0" err="1" smtClean="0"/>
              <a:t>elit</a:t>
            </a:r>
            <a:r>
              <a:rPr lang="en-US" noProof="0" dirty="0" smtClean="0"/>
              <a:t>. </a:t>
            </a:r>
            <a:r>
              <a:rPr lang="en-US" noProof="0" dirty="0" err="1" smtClean="0"/>
              <a:t>Vivamus</a:t>
            </a:r>
            <a:r>
              <a:rPr lang="en-US" noProof="0" dirty="0" smtClean="0"/>
              <a:t> et magna. </a:t>
            </a:r>
            <a:r>
              <a:rPr lang="en-US" noProof="0" dirty="0" err="1" smtClean="0"/>
              <a:t>Fusce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</a:t>
            </a:r>
            <a:r>
              <a:rPr lang="en-US" noProof="0" dirty="0" err="1" smtClean="0"/>
              <a:t>sem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magna </a:t>
            </a:r>
            <a:r>
              <a:rPr lang="en-US" noProof="0" dirty="0" err="1" smtClean="0"/>
              <a:t>suscipit</a:t>
            </a:r>
            <a:r>
              <a:rPr lang="en-US" noProof="0" dirty="0" smtClean="0"/>
              <a:t> </a:t>
            </a:r>
            <a:r>
              <a:rPr lang="en-US" noProof="0" dirty="0" err="1" smtClean="0"/>
              <a:t>egestas</a:t>
            </a:r>
            <a:r>
              <a:rPr lang="en-US" noProof="0" dirty="0" smtClean="0"/>
              <a:t>. 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0289050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2 - Templateswise.co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2555776" y="353443"/>
            <a:ext cx="6131024" cy="857250"/>
          </a:xfrm>
        </p:spPr>
        <p:txBody>
          <a:bodyPr>
            <a:normAutofit/>
          </a:bodyPr>
          <a:lstStyle>
            <a:lvl1pPr marR="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en-US" sz="4400" i="0" kern="2600" noProof="0" dirty="0">
                <a:solidFill>
                  <a:srgbClr val="244061"/>
                </a:solidFill>
                <a:latin typeface="Myriad Pro"/>
                <a:ea typeface="華康明體 Std W9"/>
                <a:cs typeface="+mj-cs"/>
              </a:defRPr>
            </a:lvl1pPr>
          </a:lstStyle>
          <a:p>
            <a:r>
              <a:rPr lang="en-US" noProof="0" dirty="0" smtClean="0"/>
              <a:t>Title</a:t>
            </a:r>
            <a:endParaRPr lang="en-US" noProof="0" dirty="0"/>
          </a:p>
        </p:txBody>
      </p:sp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>
          <a:xfrm>
            <a:off x="2555776" y="1347614"/>
            <a:ext cx="6131024" cy="3603847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noProof="0" dirty="0" err="1" smtClean="0"/>
              <a:t>Lorem</a:t>
            </a:r>
            <a:r>
              <a:rPr lang="en-US" noProof="0" dirty="0" smtClean="0"/>
              <a:t> </a:t>
            </a:r>
            <a:r>
              <a:rPr lang="en-US" noProof="0" dirty="0" err="1" smtClean="0"/>
              <a:t>ipsum</a:t>
            </a:r>
            <a:r>
              <a:rPr lang="en-US" noProof="0" dirty="0" smtClean="0"/>
              <a:t> dolor sit </a:t>
            </a:r>
            <a:r>
              <a:rPr lang="en-US" noProof="0" dirty="0" err="1" smtClean="0"/>
              <a:t>amet</a:t>
            </a:r>
            <a:r>
              <a:rPr lang="en-US" noProof="0" dirty="0" smtClean="0"/>
              <a:t>, </a:t>
            </a:r>
            <a:r>
              <a:rPr lang="en-US" noProof="0" dirty="0" err="1" smtClean="0"/>
              <a:t>consectetuer</a:t>
            </a:r>
            <a:r>
              <a:rPr lang="en-US" noProof="0" dirty="0" smtClean="0"/>
              <a:t> </a:t>
            </a:r>
            <a:r>
              <a:rPr lang="en-US" noProof="0" dirty="0" err="1" smtClean="0"/>
              <a:t>adipiscing</a:t>
            </a:r>
            <a:r>
              <a:rPr lang="en-US" noProof="0" dirty="0" smtClean="0"/>
              <a:t> </a:t>
            </a:r>
            <a:r>
              <a:rPr lang="en-US" noProof="0" dirty="0" err="1" smtClean="0"/>
              <a:t>elit</a:t>
            </a:r>
            <a:r>
              <a:rPr lang="en-US" noProof="0" dirty="0" smtClean="0"/>
              <a:t>. </a:t>
            </a:r>
            <a:r>
              <a:rPr lang="en-US" noProof="0" dirty="0" err="1" smtClean="0"/>
              <a:t>Vivamus</a:t>
            </a:r>
            <a:r>
              <a:rPr lang="en-US" noProof="0" dirty="0" smtClean="0"/>
              <a:t> et magna. </a:t>
            </a:r>
            <a:r>
              <a:rPr lang="en-US" noProof="0" dirty="0" err="1" smtClean="0"/>
              <a:t>Fusce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</a:t>
            </a:r>
            <a:r>
              <a:rPr lang="en-US" noProof="0" dirty="0" err="1" smtClean="0"/>
              <a:t>sem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magna </a:t>
            </a:r>
            <a:r>
              <a:rPr lang="en-US" noProof="0" dirty="0" err="1" smtClean="0"/>
              <a:t>suscipit</a:t>
            </a:r>
            <a:r>
              <a:rPr lang="en-US" noProof="0" dirty="0" smtClean="0"/>
              <a:t> </a:t>
            </a:r>
            <a:r>
              <a:rPr lang="en-US" noProof="0" dirty="0" err="1" smtClean="0"/>
              <a:t>egestas</a:t>
            </a:r>
            <a:r>
              <a:rPr lang="en-US" noProof="0" dirty="0" smtClean="0"/>
              <a:t>. 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9114954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3 - Templateswise.com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 hasCustomPrompt="1"/>
          </p:nvPr>
        </p:nvSpPr>
        <p:spPr>
          <a:xfrm>
            <a:off x="457200" y="349996"/>
            <a:ext cx="8229600" cy="857250"/>
          </a:xfrm>
        </p:spPr>
        <p:txBody>
          <a:bodyPr>
            <a:normAutofit/>
          </a:bodyPr>
          <a:lstStyle>
            <a:lvl1pPr marR="0" algn="ctr" rtl="0" eaLnBrk="0" fontAlgn="base" hangingPunct="0">
              <a:spcBef>
                <a:spcPct val="0"/>
              </a:spcBef>
              <a:spcAft>
                <a:spcPct val="0"/>
              </a:spcAft>
              <a:defRPr lang="en-US" altLang="zh-TW" sz="4000" i="0" kern="100" noProof="0" dirty="0">
                <a:solidFill>
                  <a:srgbClr val="0000FF"/>
                </a:solidFill>
                <a:latin typeface="華康黑體 Std W7" pitchFamily="34" charset="-120"/>
                <a:ea typeface="華康黑體 Std W7" pitchFamily="34" charset="-120"/>
                <a:cs typeface="+mj-cs"/>
              </a:defRPr>
            </a:lvl1pPr>
          </a:lstStyle>
          <a:p>
            <a:r>
              <a:rPr lang="en-US" noProof="0" dirty="0" smtClean="0"/>
              <a:t>Title</a:t>
            </a:r>
            <a:endParaRPr lang="en-US" noProof="0" dirty="0"/>
          </a:p>
        </p:txBody>
      </p:sp>
      <p:sp>
        <p:nvSpPr>
          <p:cNvPr id="9" name="Content Placeholder 2"/>
          <p:cNvSpPr>
            <a:spLocks noGrp="1"/>
          </p:cNvSpPr>
          <p:nvPr>
            <p:ph idx="1" hasCustomPrompt="1"/>
          </p:nvPr>
        </p:nvSpPr>
        <p:spPr>
          <a:xfrm>
            <a:off x="457200" y="1344167"/>
            <a:ext cx="8229600" cy="3603847"/>
          </a:xfrm>
        </p:spPr>
        <p:txBody>
          <a:bodyPr>
            <a:normAutofit/>
          </a:bodyPr>
          <a:lstStyle>
            <a:lvl1pPr marL="0" indent="0" algn="ctr">
              <a:buNone/>
              <a:defRPr lang="en-US" altLang="en-US" sz="1800" noProof="0" dirty="0">
                <a:solidFill>
                  <a:schemeClr val="tx1"/>
                </a:solidFill>
                <a:latin typeface="華康黑體 Std W3" pitchFamily="34" charset="-120"/>
                <a:ea typeface="華康黑體 Std W3" pitchFamily="34" charset="-120"/>
                <a:cs typeface="+mn-cs"/>
              </a:defRPr>
            </a:lvl1pPr>
          </a:lstStyle>
          <a:p>
            <a:pPr marL="0" marR="0" lvl="0" indent="0" algn="just" rtl="0" eaLnBrk="1" fontAlgn="base" hangingPunct="0">
              <a:lnSpc>
                <a:spcPts val="25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Font typeface="Wingdings" pitchFamily="2" charset="2"/>
              <a:buNone/>
            </a:pPr>
            <a:r>
              <a:rPr lang="en-US" noProof="0" dirty="0" err="1" smtClean="0"/>
              <a:t>Lorem</a:t>
            </a:r>
            <a:r>
              <a:rPr lang="en-US" noProof="0" dirty="0" smtClean="0"/>
              <a:t> </a:t>
            </a:r>
            <a:r>
              <a:rPr lang="en-US" noProof="0" dirty="0" err="1" smtClean="0"/>
              <a:t>ipsum</a:t>
            </a:r>
            <a:r>
              <a:rPr lang="en-US" noProof="0" dirty="0" smtClean="0"/>
              <a:t> dolor sit </a:t>
            </a:r>
            <a:r>
              <a:rPr lang="en-US" noProof="0" dirty="0" err="1" smtClean="0"/>
              <a:t>amet</a:t>
            </a:r>
            <a:r>
              <a:rPr lang="en-US" noProof="0" dirty="0" smtClean="0"/>
              <a:t>, </a:t>
            </a:r>
            <a:r>
              <a:rPr lang="en-US" noProof="0" dirty="0" err="1" smtClean="0"/>
              <a:t>consectetuer</a:t>
            </a:r>
            <a:r>
              <a:rPr lang="en-US" noProof="0" dirty="0" smtClean="0"/>
              <a:t> </a:t>
            </a:r>
            <a:r>
              <a:rPr lang="en-US" noProof="0" dirty="0" err="1" smtClean="0"/>
              <a:t>adipiscing</a:t>
            </a:r>
            <a:r>
              <a:rPr lang="en-US" noProof="0" dirty="0" smtClean="0"/>
              <a:t> </a:t>
            </a:r>
            <a:r>
              <a:rPr lang="en-US" noProof="0" dirty="0" err="1" smtClean="0"/>
              <a:t>elit</a:t>
            </a:r>
            <a:r>
              <a:rPr lang="en-US" noProof="0" dirty="0" smtClean="0"/>
              <a:t>. </a:t>
            </a:r>
            <a:r>
              <a:rPr lang="en-US" noProof="0" dirty="0" err="1" smtClean="0"/>
              <a:t>Vivamus</a:t>
            </a:r>
            <a:r>
              <a:rPr lang="en-US" noProof="0" dirty="0" smtClean="0"/>
              <a:t> et magna. </a:t>
            </a:r>
            <a:r>
              <a:rPr lang="en-US" noProof="0" dirty="0" err="1" smtClean="0"/>
              <a:t>Fusce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</a:t>
            </a:r>
            <a:r>
              <a:rPr lang="en-US" noProof="0" dirty="0" err="1" smtClean="0"/>
              <a:t>sem</a:t>
            </a:r>
            <a:r>
              <a:rPr lang="en-US" noProof="0" dirty="0" smtClean="0"/>
              <a:t> </a:t>
            </a:r>
            <a:r>
              <a:rPr lang="en-US" noProof="0" dirty="0" err="1" smtClean="0"/>
              <a:t>sed</a:t>
            </a:r>
            <a:r>
              <a:rPr lang="en-US" noProof="0" dirty="0" smtClean="0"/>
              <a:t> magna </a:t>
            </a:r>
            <a:r>
              <a:rPr lang="en-US" noProof="0" dirty="0" err="1" smtClean="0"/>
              <a:t>suscipit</a:t>
            </a:r>
            <a:r>
              <a:rPr lang="en-US" noProof="0" dirty="0" smtClean="0"/>
              <a:t> </a:t>
            </a:r>
            <a:r>
              <a:rPr lang="en-US" noProof="0" dirty="0" err="1" smtClean="0"/>
              <a:t>egestas</a:t>
            </a:r>
            <a:r>
              <a:rPr lang="en-US" noProof="0" dirty="0" smtClean="0"/>
              <a:t>. </a:t>
            </a:r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27705946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3BDBBD-C87F-4594-9372-FBEF75379CDB}" type="datetimeFigureOut">
              <a:rPr lang="zh-TW" altLang="en-US" smtClean="0"/>
              <a:pPr/>
              <a:t>2016/2/25</a:t>
            </a:fld>
            <a:endParaRPr lang="zh-TW" alt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08C1AF-FB97-4D06-84DB-B7A6DC8920DA}" type="slidenum">
              <a:rPr lang="zh-TW" altLang="en-US" smtClean="0"/>
              <a:pPr/>
              <a:t>‹#›</a:t>
            </a:fld>
            <a:endParaRPr lang="zh-TW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 smtClean="0"/>
              <a:t>Click to edit Master title style</a:t>
            </a:r>
            <a:endParaRPr lang="en-US" noProof="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77B31B-1D7E-40C7-8996-0952FE991D1A}" type="datetimeFigureOut">
              <a:rPr lang="en-US" noProof="0" smtClean="0"/>
              <a:pPr/>
              <a:t>2/25/2016</a:t>
            </a:fld>
            <a:endParaRPr lang="en-US" noProof="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noProof="0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E5A671-CE41-4363-A714-D97DE2A6566F}" type="slidenum">
              <a:rPr lang="en-US" noProof="0" smtClean="0"/>
              <a:pPr/>
              <a:t>‹#›</a:t>
            </a:fld>
            <a:endParaRPr lang="en-US" noProof="0" dirty="0"/>
          </a:p>
        </p:txBody>
      </p:sp>
    </p:spTree>
    <p:extLst>
      <p:ext uri="{BB962C8B-B14F-4D97-AF65-F5344CB8AC3E}">
        <p14:creationId xmlns:p14="http://schemas.microsoft.com/office/powerpoint/2010/main" val="42876011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slide" Target="slide8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25.xml"/><Relationship Id="rId7" Type="http://schemas.openxmlformats.org/officeDocument/2006/relationships/slide" Target="slide30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4.xml"/><Relationship Id="rId6" Type="http://schemas.openxmlformats.org/officeDocument/2006/relationships/slide" Target="slide4.xml"/><Relationship Id="rId5" Type="http://schemas.openxmlformats.org/officeDocument/2006/relationships/slide" Target="slide5.xml"/><Relationship Id="rId4" Type="http://schemas.openxmlformats.org/officeDocument/2006/relationships/slide" Target="slide2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7.xml"/><Relationship Id="rId7" Type="http://schemas.openxmlformats.org/officeDocument/2006/relationships/slide" Target="slide11.xml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5.xml"/><Relationship Id="rId5" Type="http://schemas.openxmlformats.org/officeDocument/2006/relationships/slide" Target="slide22.xml"/><Relationship Id="rId4" Type="http://schemas.openxmlformats.org/officeDocument/2006/relationships/slide" Target="slide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14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2.xml"/><Relationship Id="rId5" Type="http://schemas.openxmlformats.org/officeDocument/2006/relationships/slide" Target="slide16.xml"/><Relationship Id="rId4" Type="http://schemas.openxmlformats.org/officeDocument/2006/relationships/slide" Target="slide1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slide" Target="slide13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4.xml"/><Relationship Id="rId5" Type="http://schemas.openxmlformats.org/officeDocument/2006/relationships/slide" Target="slide12.xml"/><Relationship Id="rId4" Type="http://schemas.openxmlformats.org/officeDocument/2006/relationships/slide" Target="slide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../ppsx/Ch04.ppsx" TargetMode="External"/><Relationship Id="rId2" Type="http://schemas.openxmlformats.org/officeDocument/2006/relationships/hyperlink" Target="../ppsx/Index.ppsx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../ppsx/Ch02.ppsx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slide" Target="slide19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slide" Target="slide19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3.xml"/><Relationship Id="rId1" Type="http://schemas.openxmlformats.org/officeDocument/2006/relationships/slideLayout" Target="../slideLayouts/slideLayout4.xml"/><Relationship Id="rId5" Type="http://schemas.openxmlformats.org/officeDocument/2006/relationships/slide" Target="slide12.xml"/><Relationship Id="rId4" Type="http://schemas.openxmlformats.org/officeDocument/2006/relationships/slide" Target="slide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slide" Target="slide22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2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1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slide" Target="slide25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9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4.xml"/><Relationship Id="rId5" Type="http://schemas.openxmlformats.org/officeDocument/2006/relationships/slide" Target="slide11.xml"/><Relationship Id="rId4" Type="http://schemas.openxmlformats.org/officeDocument/2006/relationships/slide" Target="slide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slide" Target="slide27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" Target="slide27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4.xml"/><Relationship Id="rId1" Type="http://schemas.openxmlformats.org/officeDocument/2006/relationships/slideLayout" Target="../slideLayouts/slideLayout3.xml"/><Relationship Id="rId5" Type="http://schemas.openxmlformats.org/officeDocument/2006/relationships/slide" Target="slide55.xml"/><Relationship Id="rId4" Type="http://schemas.openxmlformats.org/officeDocument/2006/relationships/slide" Target="slide30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slide" Target="slide40.xml"/><Relationship Id="rId7" Type="http://schemas.openxmlformats.org/officeDocument/2006/relationships/slide" Target="slide55.xml"/><Relationship Id="rId2" Type="http://schemas.openxmlformats.org/officeDocument/2006/relationships/slide" Target="slide31.xml"/><Relationship Id="rId1" Type="http://schemas.openxmlformats.org/officeDocument/2006/relationships/slideLayout" Target="../slideLayouts/slideLayout4.xml"/><Relationship Id="rId6" Type="http://schemas.openxmlformats.org/officeDocument/2006/relationships/slide" Target="slide11.xml"/><Relationship Id="rId5" Type="http://schemas.openxmlformats.org/officeDocument/2006/relationships/slide" Target="slide5.xml"/><Relationship Id="rId4" Type="http://schemas.openxmlformats.org/officeDocument/2006/relationships/slide" Target="slide4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36.xml"/><Relationship Id="rId3" Type="http://schemas.openxmlformats.org/officeDocument/2006/relationships/slide" Target="slide30.xml"/><Relationship Id="rId7" Type="http://schemas.openxmlformats.org/officeDocument/2006/relationships/slide" Target="slide35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6" Type="http://schemas.openxmlformats.org/officeDocument/2006/relationships/slide" Target="slide34.xml"/><Relationship Id="rId11" Type="http://schemas.openxmlformats.org/officeDocument/2006/relationships/slide" Target="slide39.xml"/><Relationship Id="rId5" Type="http://schemas.openxmlformats.org/officeDocument/2006/relationships/slide" Target="slide33.xml"/><Relationship Id="rId10" Type="http://schemas.openxmlformats.org/officeDocument/2006/relationships/slide" Target="slide38.xml"/><Relationship Id="rId4" Type="http://schemas.openxmlformats.org/officeDocument/2006/relationships/slide" Target="slide32.xml"/><Relationship Id="rId9" Type="http://schemas.openxmlformats.org/officeDocument/2006/relationships/slide" Target="slide3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tiff"/><Relationship Id="rId2" Type="http://schemas.openxmlformats.org/officeDocument/2006/relationships/slide" Target="slide3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0.tiff"/><Relationship Id="rId4" Type="http://schemas.openxmlformats.org/officeDocument/2006/relationships/image" Target="../media/image19.tif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tiff"/><Relationship Id="rId2" Type="http://schemas.openxmlformats.org/officeDocument/2006/relationships/slide" Target="slide31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slide" Target="slide3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tif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tiff"/><Relationship Id="rId2" Type="http://schemas.openxmlformats.org/officeDocument/2006/relationships/slide" Target="slide31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slide" Target="slide3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tif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slide" Target="slide31.xml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tiff"/><Relationship Id="rId2" Type="http://schemas.openxmlformats.org/officeDocument/2006/relationships/slide" Target="slide3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9.tif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tiff"/><Relationship Id="rId2" Type="http://schemas.openxmlformats.org/officeDocument/2006/relationships/slide" Target="slide3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1.tif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6.xml"/><Relationship Id="rId2" Type="http://schemas.openxmlformats.org/officeDocument/2006/relationships/slide" Target="slide5.xml"/><Relationship Id="rId1" Type="http://schemas.openxmlformats.org/officeDocument/2006/relationships/slideLayout" Target="../slideLayouts/slideLayout4.xml"/><Relationship Id="rId5" Type="http://schemas.openxmlformats.org/officeDocument/2006/relationships/slide" Target="slide3.xml"/><Relationship Id="rId4" Type="http://schemas.openxmlformats.org/officeDocument/2006/relationships/slide" Target="slide11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slide" Target="slide5.xml"/><Relationship Id="rId3" Type="http://schemas.openxmlformats.org/officeDocument/2006/relationships/slide" Target="slide42.xml"/><Relationship Id="rId7" Type="http://schemas.openxmlformats.org/officeDocument/2006/relationships/slide" Target="slide46.xml"/><Relationship Id="rId2" Type="http://schemas.openxmlformats.org/officeDocument/2006/relationships/slide" Target="slide41.xml"/><Relationship Id="rId1" Type="http://schemas.openxmlformats.org/officeDocument/2006/relationships/slideLayout" Target="../slideLayouts/slideLayout4.xml"/><Relationship Id="rId6" Type="http://schemas.openxmlformats.org/officeDocument/2006/relationships/slide" Target="slide45.xml"/><Relationship Id="rId5" Type="http://schemas.openxmlformats.org/officeDocument/2006/relationships/slide" Target="slide44.xml"/><Relationship Id="rId4" Type="http://schemas.openxmlformats.org/officeDocument/2006/relationships/slide" Target="slide43.xml"/><Relationship Id="rId9" Type="http://schemas.openxmlformats.org/officeDocument/2006/relationships/slide" Target="slide30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f"/><Relationship Id="rId2" Type="http://schemas.openxmlformats.org/officeDocument/2006/relationships/slide" Target="slide40.xml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tiff"/><Relationship Id="rId2" Type="http://schemas.openxmlformats.org/officeDocument/2006/relationships/slide" Target="slide4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4.tif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tiff"/><Relationship Id="rId2" Type="http://schemas.openxmlformats.org/officeDocument/2006/relationships/slide" Target="slide40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f"/><Relationship Id="rId2" Type="http://schemas.openxmlformats.org/officeDocument/2006/relationships/slide" Target="slide40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tiff"/><Relationship Id="rId2" Type="http://schemas.openxmlformats.org/officeDocument/2006/relationships/slide" Target="slide40.xml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tiff"/><Relationship Id="rId2" Type="http://schemas.openxmlformats.org/officeDocument/2006/relationships/slide" Target="slide4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9.tif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" Target="slide49.xml"/><Relationship Id="rId7" Type="http://schemas.openxmlformats.org/officeDocument/2006/relationships/slide" Target="slide30.xml"/><Relationship Id="rId2" Type="http://schemas.openxmlformats.org/officeDocument/2006/relationships/slide" Target="slide48.xml"/><Relationship Id="rId1" Type="http://schemas.openxmlformats.org/officeDocument/2006/relationships/slideLayout" Target="../slideLayouts/slideLayout4.xml"/><Relationship Id="rId6" Type="http://schemas.openxmlformats.org/officeDocument/2006/relationships/slide" Target="slide5.xml"/><Relationship Id="rId5" Type="http://schemas.openxmlformats.org/officeDocument/2006/relationships/slide" Target="slide51.xml"/><Relationship Id="rId4" Type="http://schemas.openxmlformats.org/officeDocument/2006/relationships/slide" Target="slide50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tiff"/><Relationship Id="rId2" Type="http://schemas.openxmlformats.org/officeDocument/2006/relationships/slide" Target="slide47.xml"/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tiff"/><Relationship Id="rId2" Type="http://schemas.openxmlformats.org/officeDocument/2006/relationships/slide" Target="slide47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f"/><Relationship Id="rId2" Type="http://schemas.openxmlformats.org/officeDocument/2006/relationships/slide" Target="slide47.xml"/><Relationship Id="rId1" Type="http://schemas.openxmlformats.org/officeDocument/2006/relationships/slideLayout" Target="../slideLayouts/slideLayout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iff"/><Relationship Id="rId2" Type="http://schemas.openxmlformats.org/officeDocument/2006/relationships/slide" Target="slide47.xml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" Target="slide54.xml"/><Relationship Id="rId7" Type="http://schemas.openxmlformats.org/officeDocument/2006/relationships/slide" Target="slide30.xml"/><Relationship Id="rId2" Type="http://schemas.openxmlformats.org/officeDocument/2006/relationships/slide" Target="slide5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5.xml"/><Relationship Id="rId5" Type="http://schemas.openxmlformats.org/officeDocument/2006/relationships/slide" Target="slide56.xml"/><Relationship Id="rId4" Type="http://schemas.openxmlformats.org/officeDocument/2006/relationships/slide" Target="slide55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tiff"/><Relationship Id="rId2" Type="http://schemas.openxmlformats.org/officeDocument/2006/relationships/slide" Target="slide5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5.tif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tiff"/><Relationship Id="rId2" Type="http://schemas.openxmlformats.org/officeDocument/2006/relationships/slide" Target="slide52.xml"/><Relationship Id="rId1" Type="http://schemas.openxmlformats.org/officeDocument/2006/relationships/slideLayout" Target="../slideLayouts/slideLayout4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tiff"/><Relationship Id="rId2" Type="http://schemas.openxmlformats.org/officeDocument/2006/relationships/slide" Target="slide52.xml"/><Relationship Id="rId1" Type="http://schemas.openxmlformats.org/officeDocument/2006/relationships/slideLayout" Target="../slideLayouts/slideLayout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tiff"/><Relationship Id="rId2" Type="http://schemas.openxmlformats.org/officeDocument/2006/relationships/slide" Target="slide5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Relationship Id="rId5" Type="http://schemas.openxmlformats.org/officeDocument/2006/relationships/slide" Target="slide3.xml"/><Relationship Id="rId4" Type="http://schemas.openxmlformats.org/officeDocument/2006/relationships/slide" Target="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slide" Target="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TW" altLang="en-US" dirty="0"/>
              <a:t>互動多媒體網頁設計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TW" altLang="en-US" dirty="0" smtClean="0"/>
              <a:t>張峻彬</a:t>
            </a:r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5520909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CSS</a:t>
            </a:r>
            <a:r>
              <a:rPr lang="zh-TW" altLang="en-US" smtClean="0"/>
              <a:t>與網頁關係示意圖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074" name="Picture 2" descr="C:\Laura_2015\PPS\GR-H5C3JQ\Tif\Tif03\3-1-03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779662"/>
            <a:ext cx="2536825" cy="1984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dirty="0" smtClean="0"/>
              <a:t>3-2</a:t>
            </a:r>
            <a:r>
              <a:rPr lang="zh-TW" altLang="en-US" dirty="0" smtClean="0"/>
              <a:t> </a:t>
            </a:r>
            <a:r>
              <a:rPr lang="en-US" altLang="zh-TW" dirty="0" smtClean="0"/>
              <a:t>CSS</a:t>
            </a:r>
            <a:r>
              <a:rPr lang="zh-TW" altLang="en-US" dirty="0" smtClean="0"/>
              <a:t>基本語法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/>
              <a:t>應用上，我們要</a:t>
            </a:r>
            <a:r>
              <a:rPr lang="zh-TW" altLang="en-US" sz="2000" dirty="0" smtClean="0">
                <a:solidFill>
                  <a:srgbClr val="FF0000"/>
                </a:solidFill>
              </a:rPr>
              <a:t>如何將</a:t>
            </a:r>
            <a:r>
              <a:rPr lang="en-US" altLang="zh-TW" sz="2000" dirty="0" smtClean="0">
                <a:solidFill>
                  <a:srgbClr val="FF0000"/>
                </a:solidFill>
              </a:rPr>
              <a:t>CSS</a:t>
            </a:r>
            <a:r>
              <a:rPr lang="zh-TW" altLang="en-US" sz="2000" dirty="0" smtClean="0">
                <a:solidFill>
                  <a:srgbClr val="FF0000"/>
                </a:solidFill>
              </a:rPr>
              <a:t>與</a:t>
            </a:r>
            <a:r>
              <a:rPr lang="en-US" altLang="zh-TW" sz="2000" dirty="0" smtClean="0">
                <a:solidFill>
                  <a:srgbClr val="FF0000"/>
                </a:solidFill>
              </a:rPr>
              <a:t>HTML</a:t>
            </a:r>
            <a:r>
              <a:rPr lang="zh-TW" altLang="en-US" sz="2000" dirty="0" smtClean="0">
                <a:solidFill>
                  <a:srgbClr val="FF0000"/>
                </a:solidFill>
              </a:rPr>
              <a:t>關聯到一起？</a:t>
            </a:r>
            <a:r>
              <a:rPr lang="zh-TW" altLang="en-US" sz="1600" dirty="0" smtClean="0"/>
              <a:t>又</a:t>
            </a:r>
            <a:r>
              <a:rPr lang="zh-TW" altLang="en-US" sz="2000" dirty="0" smtClean="0">
                <a:solidFill>
                  <a:srgbClr val="FF0000"/>
                </a:solidFill>
              </a:rPr>
              <a:t>如何指定</a:t>
            </a:r>
            <a:r>
              <a:rPr lang="zh-TW" altLang="en-US" sz="1600" dirty="0" smtClean="0"/>
              <a:t>到網頁中的</a:t>
            </a:r>
            <a:r>
              <a:rPr lang="en-US" altLang="zh-TW" sz="1600" dirty="0" smtClean="0"/>
              <a:t>HTML</a:t>
            </a:r>
            <a:r>
              <a:rPr lang="zh-TW" altLang="en-US" sz="1600" dirty="0" smtClean="0"/>
              <a:t>標籤呢？靠的是</a:t>
            </a:r>
            <a:r>
              <a:rPr lang="zh-TW" altLang="en-US" sz="2000" dirty="0" smtClean="0">
                <a:solidFill>
                  <a:srgbClr val="FF0000"/>
                </a:solidFill>
              </a:rPr>
              <a:t>選取器</a:t>
            </a:r>
            <a:r>
              <a:rPr lang="zh-TW" altLang="en-US" sz="1600" dirty="0" smtClean="0"/>
              <a:t>以及</a:t>
            </a:r>
            <a:r>
              <a:rPr lang="zh-TW" altLang="en-US" sz="2000" dirty="0" smtClean="0">
                <a:solidFill>
                  <a:srgbClr val="FF0000"/>
                </a:solidFill>
              </a:rPr>
              <a:t>連結程式碼</a:t>
            </a:r>
            <a:r>
              <a:rPr lang="zh-TW" altLang="en-US" sz="1600" dirty="0" smtClean="0"/>
              <a:t>，本節將逐一解剖</a:t>
            </a:r>
            <a:r>
              <a:rPr lang="en-US" altLang="zh-TW" sz="1600" dirty="0" smtClean="0"/>
              <a:t>CSS</a:t>
            </a:r>
            <a:r>
              <a:rPr lang="zh-TW" altLang="en-US" sz="1600" dirty="0" smtClean="0"/>
              <a:t>工作原理。</a:t>
            </a:r>
          </a:p>
          <a:p>
            <a:pPr marR="0" lvl="0" algn="l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3-2-1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　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CSS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選取器</a:t>
            </a:r>
          </a:p>
          <a:p>
            <a:pPr marR="0" lvl="0" algn="l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3-2-2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　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CSS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宣告書寫規則</a:t>
            </a:r>
          </a:p>
          <a:p>
            <a:pPr marR="0" lvl="0" algn="l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3-2-3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　套用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CSS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樣式表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5" action="ppaction://hlinksldjump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4067944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6" action="ppaction://hlinksldjump"/>
              </a:rPr>
              <a:t>上一節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5076056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7" action="ppaction://hlinksldjump"/>
              </a:rPr>
              <a:t>下一節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8" action="ppaction://hlinksldjump"/>
              </a:rPr>
              <a:t>回目錄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3-2-1 CSS</a:t>
            </a:r>
            <a:r>
              <a:rPr lang="zh-TW" altLang="en-US" smtClean="0"/>
              <a:t>選取器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en-US" altLang="zh-TW" sz="2000" dirty="0" smtClean="0">
                <a:solidFill>
                  <a:srgbClr val="FF0000"/>
                </a:solidFill>
              </a:rPr>
              <a:t>CSS</a:t>
            </a:r>
            <a:r>
              <a:rPr lang="zh-TW" altLang="en-US" sz="2000" dirty="0" smtClean="0">
                <a:solidFill>
                  <a:srgbClr val="FF0000"/>
                </a:solidFill>
              </a:rPr>
              <a:t>規則</a:t>
            </a:r>
            <a:r>
              <a:rPr lang="zh-TW" altLang="en-US" sz="1600" dirty="0" smtClean="0"/>
              <a:t>分為</a:t>
            </a:r>
            <a:r>
              <a:rPr lang="zh-TW" altLang="en-US" sz="2000" dirty="0" smtClean="0">
                <a:solidFill>
                  <a:srgbClr val="FF0000"/>
                </a:solidFill>
              </a:rPr>
              <a:t>選取器</a:t>
            </a:r>
            <a:r>
              <a:rPr lang="zh-TW" altLang="en-US" sz="1600" dirty="0" smtClean="0"/>
              <a:t>與</a:t>
            </a:r>
            <a:r>
              <a:rPr lang="zh-TW" altLang="en-US" sz="2000" dirty="0" smtClean="0">
                <a:solidFill>
                  <a:srgbClr val="FF0000"/>
                </a:solidFill>
              </a:rPr>
              <a:t>宣告</a:t>
            </a:r>
            <a:r>
              <a:rPr lang="zh-TW" altLang="en-US" sz="1600" dirty="0" smtClean="0"/>
              <a:t>兩部分，</a:t>
            </a:r>
            <a:r>
              <a:rPr lang="zh-TW" altLang="en-US" sz="2000" dirty="0" smtClean="0">
                <a:solidFill>
                  <a:srgbClr val="FF0000"/>
                </a:solidFill>
              </a:rPr>
              <a:t>選取器</a:t>
            </a:r>
            <a:r>
              <a:rPr lang="zh-TW" altLang="en-US" sz="1600" dirty="0" smtClean="0"/>
              <a:t>是能</a:t>
            </a:r>
            <a:r>
              <a:rPr lang="zh-TW" altLang="en-US" sz="2000" dirty="0" smtClean="0">
                <a:solidFill>
                  <a:srgbClr val="FF0000"/>
                </a:solidFill>
              </a:rPr>
              <a:t>識別格式化標籤</a:t>
            </a:r>
            <a:r>
              <a:rPr lang="zh-TW" altLang="en-US" sz="1600" dirty="0" smtClean="0"/>
              <a:t>的用語，進而將</a:t>
            </a:r>
            <a:r>
              <a:rPr lang="zh-TW" altLang="en-US" sz="2000" dirty="0" smtClean="0">
                <a:solidFill>
                  <a:srgbClr val="FF0000"/>
                </a:solidFill>
              </a:rPr>
              <a:t>設定</a:t>
            </a:r>
            <a:r>
              <a:rPr lang="en-US" altLang="zh-TW" sz="1600" dirty="0" smtClean="0"/>
              <a:t>CSS</a:t>
            </a:r>
            <a:r>
              <a:rPr lang="zh-TW" altLang="en-US" sz="1600" dirty="0" smtClean="0"/>
              <a:t>屬性</a:t>
            </a:r>
            <a:r>
              <a:rPr lang="zh-TW" altLang="en-US" sz="2000" dirty="0" smtClean="0">
                <a:solidFill>
                  <a:srgbClr val="FF0000"/>
                </a:solidFill>
              </a:rPr>
              <a:t>套用</a:t>
            </a:r>
            <a:r>
              <a:rPr lang="zh-TW" altLang="en-US" sz="1600" dirty="0" smtClean="0"/>
              <a:t>到對應的</a:t>
            </a:r>
            <a:r>
              <a:rPr lang="zh-TW" altLang="en-US" sz="2000" dirty="0" smtClean="0">
                <a:solidFill>
                  <a:srgbClr val="FF0000"/>
                </a:solidFill>
              </a:rPr>
              <a:t>標籤</a:t>
            </a:r>
            <a:r>
              <a:rPr lang="zh-TW" altLang="en-US" sz="1600" dirty="0" smtClean="0"/>
              <a:t>中，而</a:t>
            </a:r>
            <a:r>
              <a:rPr lang="zh-TW" altLang="en-US" sz="2000" dirty="0" smtClean="0">
                <a:solidFill>
                  <a:srgbClr val="FF0000"/>
                </a:solidFill>
              </a:rPr>
              <a:t>宣告</a:t>
            </a:r>
            <a:r>
              <a:rPr lang="zh-TW" altLang="en-US" sz="1600" dirty="0" smtClean="0"/>
              <a:t>則是</a:t>
            </a:r>
            <a:r>
              <a:rPr lang="zh-TW" altLang="en-US" sz="2000" dirty="0" smtClean="0">
                <a:solidFill>
                  <a:srgbClr val="FF0000"/>
                </a:solidFill>
              </a:rPr>
              <a:t>設定</a:t>
            </a:r>
            <a:r>
              <a:rPr lang="zh-TW" altLang="en-US" sz="1600" dirty="0" smtClean="0"/>
              <a:t>的</a:t>
            </a:r>
            <a:r>
              <a:rPr lang="en-US" altLang="zh-TW" sz="1600" dirty="0" smtClean="0"/>
              <a:t>CSS</a:t>
            </a:r>
            <a:r>
              <a:rPr lang="zh-TW" altLang="en-US" sz="2000" dirty="0" smtClean="0">
                <a:solidFill>
                  <a:srgbClr val="FF0000"/>
                </a:solidFill>
              </a:rPr>
              <a:t>屬性</a:t>
            </a:r>
            <a:r>
              <a:rPr lang="zh-TW" altLang="en-US" sz="1600" dirty="0" smtClean="0"/>
              <a:t>及其</a:t>
            </a:r>
            <a:r>
              <a:rPr lang="zh-TW" altLang="en-US" sz="2000" dirty="0" smtClean="0">
                <a:solidFill>
                  <a:srgbClr val="FF0000"/>
                </a:solidFill>
              </a:rPr>
              <a:t>值</a:t>
            </a:r>
            <a:r>
              <a:rPr lang="zh-TW" altLang="en-US" sz="1600" dirty="0" smtClean="0"/>
              <a:t>，被</a:t>
            </a:r>
            <a:r>
              <a:rPr lang="zh-TW" altLang="en-US" sz="2000" dirty="0" smtClean="0">
                <a:solidFill>
                  <a:srgbClr val="FF0000"/>
                </a:solidFill>
              </a:rPr>
              <a:t>大括號</a:t>
            </a:r>
            <a:r>
              <a:rPr lang="zh-TW" altLang="en-US" sz="1600" dirty="0" smtClean="0"/>
              <a:t>包圍起來。</a:t>
            </a:r>
          </a:p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/>
              <a:t>CSS</a:t>
            </a:r>
            <a:r>
              <a:rPr lang="zh-TW" altLang="en-US" sz="2000" dirty="0" smtClean="0">
                <a:solidFill>
                  <a:srgbClr val="FF0000"/>
                </a:solidFill>
              </a:rPr>
              <a:t>選取器</a:t>
            </a:r>
            <a:r>
              <a:rPr lang="zh-TW" altLang="en-US" sz="1600" dirty="0" smtClean="0"/>
              <a:t>分為</a:t>
            </a:r>
            <a:r>
              <a:rPr lang="zh-TW" altLang="en-US" sz="2000" dirty="0" smtClean="0">
                <a:solidFill>
                  <a:srgbClr val="FF0000"/>
                </a:solidFill>
              </a:rPr>
              <a:t>標籤</a:t>
            </a:r>
            <a:r>
              <a:rPr lang="zh-TW" altLang="en-US" sz="1600" dirty="0" smtClean="0"/>
              <a:t>、</a:t>
            </a:r>
            <a:r>
              <a:rPr lang="en-US" altLang="zh-TW" sz="2000" dirty="0" smtClean="0">
                <a:solidFill>
                  <a:srgbClr val="FF0000"/>
                </a:solidFill>
              </a:rPr>
              <a:t>ID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類別</a:t>
            </a:r>
            <a:r>
              <a:rPr lang="zh-TW" altLang="en-US" sz="1600" dirty="0" smtClean="0"/>
              <a:t>以及</a:t>
            </a:r>
            <a:r>
              <a:rPr lang="zh-TW" altLang="en-US" sz="2000" dirty="0" smtClean="0">
                <a:solidFill>
                  <a:srgbClr val="FF0000"/>
                </a:solidFill>
              </a:rPr>
              <a:t>複合選取器</a:t>
            </a:r>
            <a:r>
              <a:rPr lang="zh-TW" altLang="en-US" sz="1600" dirty="0" smtClean="0"/>
              <a:t>。</a:t>
            </a:r>
          </a:p>
          <a:p>
            <a:pPr marR="0" lvl="0" algn="l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標籤選取器</a:t>
            </a:r>
          </a:p>
          <a:p>
            <a:pPr marR="0" lvl="0" algn="l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ID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選取器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marR="0" lvl="0" algn="l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類別選取器</a:t>
            </a:r>
          </a:p>
          <a:p>
            <a:pPr marR="0" lvl="0" algn="l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複合選取器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6" action="ppaction://hlinksldjump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7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標籤選取器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en-US" altLang="zh-TW" sz="2000" dirty="0" smtClean="0">
                <a:solidFill>
                  <a:srgbClr val="FF0000"/>
                </a:solidFill>
              </a:rPr>
              <a:t>HTML</a:t>
            </a:r>
            <a:r>
              <a:rPr lang="zh-TW" altLang="en-US" sz="1600" dirty="0" smtClean="0"/>
              <a:t>頁面由多個不同的</a:t>
            </a:r>
            <a:r>
              <a:rPr lang="zh-TW" altLang="en-US" sz="2000" dirty="0" smtClean="0">
                <a:solidFill>
                  <a:srgbClr val="FF0000"/>
                </a:solidFill>
              </a:rPr>
              <a:t>標籤</a:t>
            </a:r>
            <a:r>
              <a:rPr lang="zh-TW" altLang="en-US" sz="1600" dirty="0" smtClean="0"/>
              <a:t>組成，透過</a:t>
            </a:r>
            <a:r>
              <a:rPr lang="zh-TW" altLang="en-US" sz="2000" dirty="0" smtClean="0">
                <a:solidFill>
                  <a:srgbClr val="FF0000"/>
                </a:solidFill>
              </a:rPr>
              <a:t>標籤選取器</a:t>
            </a:r>
            <a:r>
              <a:rPr lang="zh-TW" altLang="en-US" sz="1600" dirty="0" smtClean="0"/>
              <a:t>，可直接作用到</a:t>
            </a:r>
            <a:r>
              <a:rPr lang="zh-TW" altLang="en-US" sz="2000" dirty="0" smtClean="0">
                <a:solidFill>
                  <a:srgbClr val="FF0000"/>
                </a:solidFill>
              </a:rPr>
              <a:t>對應</a:t>
            </a:r>
            <a:r>
              <a:rPr lang="zh-TW" altLang="en-US" sz="1600" dirty="0" smtClean="0"/>
              <a:t>的</a:t>
            </a:r>
            <a:r>
              <a:rPr lang="en-US" altLang="zh-TW" sz="2000" dirty="0" smtClean="0"/>
              <a:t>HTML</a:t>
            </a:r>
            <a:r>
              <a:rPr lang="zh-TW" altLang="en-US" sz="2000" dirty="0" smtClean="0"/>
              <a:t>標籤</a:t>
            </a:r>
            <a:r>
              <a:rPr lang="zh-TW" altLang="en-US" sz="1600" dirty="0" smtClean="0"/>
              <a:t>上，</a:t>
            </a:r>
            <a:r>
              <a:rPr lang="zh-TW" altLang="en-US" sz="2000" dirty="0" smtClean="0">
                <a:solidFill>
                  <a:srgbClr val="FF0000"/>
                </a:solidFill>
              </a:rPr>
              <a:t>例如</a:t>
            </a:r>
            <a:r>
              <a:rPr lang="zh-TW" altLang="en-US" sz="1600" dirty="0" smtClean="0"/>
              <a:t>頁面中使用了</a:t>
            </a:r>
            <a:r>
              <a:rPr lang="en-US" altLang="zh-TW" sz="2000" dirty="0" smtClean="0">
                <a:solidFill>
                  <a:srgbClr val="FF0000"/>
                </a:solidFill>
              </a:rPr>
              <a:t>h3</a:t>
            </a:r>
            <a:r>
              <a:rPr lang="zh-TW" altLang="en-US" sz="1600" dirty="0" smtClean="0"/>
              <a:t>標籤，</a:t>
            </a:r>
            <a:r>
              <a:rPr lang="zh-TW" altLang="en-US" sz="2000" dirty="0" smtClean="0">
                <a:solidFill>
                  <a:srgbClr val="FF0000"/>
                </a:solidFill>
              </a:rPr>
              <a:t>預設</a:t>
            </a:r>
            <a:r>
              <a:rPr lang="zh-TW" altLang="en-US" sz="1600" dirty="0" smtClean="0"/>
              <a:t>為</a:t>
            </a:r>
            <a:r>
              <a:rPr lang="zh-TW" altLang="en-US" sz="2000" dirty="0" smtClean="0">
                <a:solidFill>
                  <a:srgbClr val="FF0000"/>
                </a:solidFill>
              </a:rPr>
              <a:t>加粗</a:t>
            </a:r>
            <a:r>
              <a:rPr lang="zh-TW" altLang="en-US" sz="1600" dirty="0" smtClean="0"/>
              <a:t>效果，透過</a:t>
            </a:r>
            <a:r>
              <a:rPr lang="zh-TW" altLang="en-US" sz="2000" dirty="0" smtClean="0">
                <a:solidFill>
                  <a:srgbClr val="FF0000"/>
                </a:solidFill>
              </a:rPr>
              <a:t>加入</a:t>
            </a:r>
            <a:r>
              <a:rPr lang="en-US" altLang="zh-TW" sz="2000" dirty="0" smtClean="0">
                <a:solidFill>
                  <a:srgbClr val="FF0000"/>
                </a:solidFill>
              </a:rPr>
              <a:t>h3</a:t>
            </a:r>
            <a:r>
              <a:rPr lang="zh-TW" altLang="en-US" sz="2000" dirty="0" smtClean="0">
                <a:solidFill>
                  <a:srgbClr val="FF0000"/>
                </a:solidFill>
              </a:rPr>
              <a:t>選取器</a:t>
            </a:r>
            <a:r>
              <a:rPr lang="zh-TW" altLang="en-US" sz="1600" dirty="0" smtClean="0"/>
              <a:t>並</a:t>
            </a:r>
            <a:r>
              <a:rPr lang="zh-TW" altLang="en-US" sz="2000" dirty="0" smtClean="0">
                <a:solidFill>
                  <a:srgbClr val="FF0000"/>
                </a:solidFill>
              </a:rPr>
              <a:t>消除加粗效果</a:t>
            </a:r>
            <a:r>
              <a:rPr lang="zh-TW" altLang="en-US" sz="1600" dirty="0" smtClean="0"/>
              <a:t>後，</a:t>
            </a:r>
            <a:r>
              <a:rPr lang="zh-TW" altLang="en-US" sz="2000" dirty="0" smtClean="0">
                <a:solidFill>
                  <a:srgbClr val="FF0000"/>
                </a:solidFill>
              </a:rPr>
              <a:t>頁面</a:t>
            </a:r>
            <a:r>
              <a:rPr lang="zh-TW" altLang="en-US" sz="1600" dirty="0" smtClean="0"/>
              <a:t>中所有使用了</a:t>
            </a:r>
            <a:r>
              <a:rPr lang="en-US" altLang="zh-TW" sz="2000" dirty="0" smtClean="0">
                <a:solidFill>
                  <a:srgbClr val="FF0000"/>
                </a:solidFill>
              </a:rPr>
              <a:t>h3</a:t>
            </a:r>
            <a:r>
              <a:rPr lang="zh-TW" altLang="en-US" sz="2000" dirty="0" smtClean="0">
                <a:solidFill>
                  <a:srgbClr val="FF0000"/>
                </a:solidFill>
              </a:rPr>
              <a:t>標籤</a:t>
            </a:r>
            <a:r>
              <a:rPr lang="zh-TW" altLang="en-US" sz="1600" dirty="0" smtClean="0"/>
              <a:t>的內容</a:t>
            </a:r>
            <a:r>
              <a:rPr lang="zh-TW" altLang="en-US" sz="2000" dirty="0" smtClean="0">
                <a:solidFill>
                  <a:srgbClr val="FF0000"/>
                </a:solidFill>
              </a:rPr>
              <a:t>皆會變更</a:t>
            </a:r>
            <a:r>
              <a:rPr lang="zh-TW" altLang="en-US" sz="1600" dirty="0" smtClean="0"/>
              <a:t>，如此達到</a:t>
            </a:r>
            <a:r>
              <a:rPr lang="zh-TW" altLang="en-US" sz="2000" dirty="0" smtClean="0">
                <a:solidFill>
                  <a:srgbClr val="FF0000"/>
                </a:solidFill>
              </a:rPr>
              <a:t>立即</a:t>
            </a:r>
            <a:r>
              <a:rPr lang="zh-TW" altLang="en-US" sz="1600" dirty="0" smtClean="0"/>
              <a:t>並</a:t>
            </a:r>
            <a:r>
              <a:rPr lang="zh-TW" altLang="en-US" sz="2000" dirty="0" smtClean="0">
                <a:solidFill>
                  <a:srgbClr val="FF0000"/>
                </a:solidFill>
              </a:rPr>
              <a:t>統一修改</a:t>
            </a:r>
            <a:r>
              <a:rPr lang="zh-TW" altLang="en-US" sz="1600" dirty="0" smtClean="0"/>
              <a:t>樣式效果的</a:t>
            </a:r>
            <a:r>
              <a:rPr lang="zh-TW" altLang="en-US" sz="2000" dirty="0" smtClean="0">
                <a:solidFill>
                  <a:srgbClr val="FF0000"/>
                </a:solidFill>
              </a:rPr>
              <a:t>高效作業</a:t>
            </a:r>
            <a:r>
              <a:rPr lang="zh-TW" altLang="en-US" sz="1600" dirty="0" smtClean="0"/>
              <a:t>。</a:t>
            </a:r>
          </a:p>
          <a:p>
            <a:pPr marR="0" lvl="0" algn="l" eaLnBrk="0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圖：標籤選取器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3" action="ppaction://hlinksldjump"/>
            </a:endParaRPr>
          </a:p>
          <a:p>
            <a:pPr marR="0" lvl="0" algn="l" eaLnBrk="0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圖：宣告內容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3" action="ppaction://hlinksldjump"/>
            </a:endParaRPr>
          </a:p>
          <a:p>
            <a:pPr marR="0" lvl="0" algn="l" eaLnBrk="0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圖：對應標籤內容隨之變更效果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3" action="ppaction://hlinksldjump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6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標籤選取器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4098" name="Picture 2" descr="C:\Laura_2015\PPS\GR-H5C3JQ\Tif\Tif03\3-2-02a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61658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宣告內容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5122" name="Picture 2" descr="C:\Laura_2015\PPS\GR-H5C3JQ\Tif\Tif03\3-2-02b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200" y="1412592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對應標籤內容隨之變更效果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6146" name="Picture 2" descr="C:\Laura_2015\PPS\GR-H5C3JQ\Tif\Tif03\3-2-02b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717" y="1346994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ID</a:t>
            </a:r>
            <a:r>
              <a:rPr lang="zh-TW" altLang="en-US" smtClean="0"/>
              <a:t>選取器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/>
              <a:t>使用</a:t>
            </a:r>
            <a:r>
              <a:rPr lang="zh-TW" altLang="en-US" sz="2000" dirty="0" smtClean="0">
                <a:solidFill>
                  <a:srgbClr val="FF0000"/>
                </a:solidFill>
              </a:rPr>
              <a:t>標籤選取器</a:t>
            </a:r>
            <a:r>
              <a:rPr lang="zh-TW" altLang="en-US" sz="1600" dirty="0" smtClean="0"/>
              <a:t>設定</a:t>
            </a:r>
            <a:r>
              <a:rPr lang="en-US" altLang="zh-TW" sz="2000" dirty="0" smtClean="0">
                <a:solidFill>
                  <a:srgbClr val="FF0000"/>
                </a:solidFill>
              </a:rPr>
              <a:t>CSS</a:t>
            </a:r>
            <a:r>
              <a:rPr lang="zh-TW" altLang="en-US" sz="2000" dirty="0" smtClean="0">
                <a:solidFill>
                  <a:srgbClr val="FF0000"/>
                </a:solidFill>
              </a:rPr>
              <a:t>樣式</a:t>
            </a:r>
            <a:r>
              <a:rPr lang="zh-TW" altLang="en-US" sz="1600" dirty="0" smtClean="0"/>
              <a:t>，可將頁面中所有的</a:t>
            </a:r>
            <a:r>
              <a:rPr lang="zh-TW" altLang="en-US" sz="2000" dirty="0" smtClean="0">
                <a:solidFill>
                  <a:srgbClr val="FF0000"/>
                </a:solidFill>
              </a:rPr>
              <a:t>標籤</a:t>
            </a:r>
            <a:r>
              <a:rPr lang="zh-TW" altLang="en-US" sz="1600" dirty="0" smtClean="0"/>
              <a:t>設定為</a:t>
            </a:r>
            <a:r>
              <a:rPr lang="zh-TW" altLang="en-US" sz="2000" dirty="0" smtClean="0">
                <a:solidFill>
                  <a:srgbClr val="FF0000"/>
                </a:solidFill>
              </a:rPr>
              <a:t>同一種效果</a:t>
            </a:r>
            <a:r>
              <a:rPr lang="zh-TW" altLang="en-US" sz="1600" dirty="0" smtClean="0"/>
              <a:t>，若只想設定</a:t>
            </a:r>
            <a:r>
              <a:rPr lang="zh-TW" altLang="en-US" sz="2000" dirty="0" smtClean="0">
                <a:solidFill>
                  <a:srgbClr val="FF0000"/>
                </a:solidFill>
              </a:rPr>
              <a:t>某一個標籤</a:t>
            </a:r>
            <a:r>
              <a:rPr lang="zh-TW" altLang="en-US" sz="1600" dirty="0" smtClean="0"/>
              <a:t>效果，而</a:t>
            </a:r>
            <a:r>
              <a:rPr lang="zh-TW" altLang="en-US" sz="2000" dirty="0" smtClean="0">
                <a:solidFill>
                  <a:srgbClr val="FF0000"/>
                </a:solidFill>
              </a:rPr>
              <a:t>不影響其他</a:t>
            </a:r>
            <a:r>
              <a:rPr lang="zh-TW" altLang="en-US" sz="1600" dirty="0" smtClean="0"/>
              <a:t>相同標籤樣式，則可設定為</a:t>
            </a:r>
            <a:r>
              <a:rPr lang="en-US" altLang="zh-TW" sz="2000" dirty="0" smtClean="0">
                <a:solidFill>
                  <a:srgbClr val="FF0000"/>
                </a:solidFill>
              </a:rPr>
              <a:t>ID</a:t>
            </a:r>
            <a:r>
              <a:rPr lang="zh-TW" altLang="en-US" sz="2000" dirty="0" smtClean="0">
                <a:solidFill>
                  <a:srgbClr val="FF0000"/>
                </a:solidFill>
              </a:rPr>
              <a:t>選取器</a:t>
            </a:r>
            <a:r>
              <a:rPr lang="zh-TW" altLang="en-US" sz="1600" dirty="0" smtClean="0"/>
              <a:t>或</a:t>
            </a:r>
            <a:r>
              <a:rPr lang="zh-TW" altLang="en-US" sz="2000" dirty="0" smtClean="0">
                <a:solidFill>
                  <a:srgbClr val="FF0000"/>
                </a:solidFill>
              </a:rPr>
              <a:t>類別選取器</a:t>
            </a:r>
            <a:r>
              <a:rPr lang="zh-TW" altLang="en-US" sz="1600" dirty="0" smtClean="0"/>
              <a:t>。</a:t>
            </a:r>
          </a:p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en-US" altLang="zh-TW" sz="2000" dirty="0" smtClean="0">
                <a:solidFill>
                  <a:srgbClr val="FF0000"/>
                </a:solidFill>
              </a:rPr>
              <a:t>ID</a:t>
            </a:r>
            <a:r>
              <a:rPr lang="zh-TW" altLang="en-US" sz="2000" dirty="0" smtClean="0">
                <a:solidFill>
                  <a:srgbClr val="FF0000"/>
                </a:solidFill>
              </a:rPr>
              <a:t>選取器</a:t>
            </a:r>
            <a:r>
              <a:rPr lang="zh-TW" altLang="en-US" sz="1600" dirty="0" smtClean="0"/>
              <a:t>就是</a:t>
            </a:r>
            <a:r>
              <a:rPr lang="zh-TW" altLang="en-US" sz="2000" dirty="0" smtClean="0">
                <a:solidFill>
                  <a:srgbClr val="FF0000"/>
                </a:solidFill>
              </a:rPr>
              <a:t>自定</a:t>
            </a:r>
            <a:r>
              <a:rPr lang="zh-TW" altLang="en-US" sz="1600" dirty="0" smtClean="0"/>
              <a:t>一個</a:t>
            </a:r>
            <a:r>
              <a:rPr lang="zh-TW" altLang="en-US" sz="2000" dirty="0" smtClean="0">
                <a:solidFill>
                  <a:srgbClr val="FF0000"/>
                </a:solidFill>
              </a:rPr>
              <a:t>名稱</a:t>
            </a:r>
            <a:r>
              <a:rPr lang="zh-TW" altLang="en-US" sz="1600" dirty="0" smtClean="0"/>
              <a:t>，並在名稱</a:t>
            </a:r>
            <a:r>
              <a:rPr lang="zh-TW" altLang="en-US" sz="2000" dirty="0" smtClean="0">
                <a:solidFill>
                  <a:srgbClr val="FF0000"/>
                </a:solidFill>
              </a:rPr>
              <a:t>左邊</a:t>
            </a:r>
            <a:r>
              <a:rPr lang="zh-TW" altLang="en-US" sz="1600" dirty="0" smtClean="0"/>
              <a:t>加上「</a:t>
            </a:r>
            <a:r>
              <a:rPr lang="en-US" altLang="zh-TW" sz="2000" dirty="0" smtClean="0">
                <a:solidFill>
                  <a:srgbClr val="FF0000"/>
                </a:solidFill>
              </a:rPr>
              <a:t>#</a:t>
            </a:r>
            <a:r>
              <a:rPr lang="zh-TW" altLang="en-US" sz="1600" dirty="0" smtClean="0"/>
              <a:t>」符號，完成設定後，需要在</a:t>
            </a:r>
            <a:r>
              <a:rPr lang="zh-TW" altLang="en-US" sz="2000" dirty="0" smtClean="0">
                <a:solidFill>
                  <a:srgbClr val="FF0000"/>
                </a:solidFill>
              </a:rPr>
              <a:t>標籤</a:t>
            </a:r>
            <a:r>
              <a:rPr lang="zh-TW" altLang="en-US" sz="1600" dirty="0" smtClean="0"/>
              <a:t>中</a:t>
            </a:r>
            <a:r>
              <a:rPr lang="zh-TW" altLang="en-US" sz="2000" dirty="0" smtClean="0">
                <a:solidFill>
                  <a:srgbClr val="FF0000"/>
                </a:solidFill>
              </a:rPr>
              <a:t>加上</a:t>
            </a:r>
            <a:r>
              <a:rPr lang="zh-TW" altLang="en-US" sz="1600" dirty="0" smtClean="0"/>
              <a:t>對應的</a:t>
            </a:r>
            <a:r>
              <a:rPr lang="en-US" altLang="zh-TW" sz="2000" dirty="0" smtClean="0">
                <a:solidFill>
                  <a:srgbClr val="FF0000"/>
                </a:solidFill>
              </a:rPr>
              <a:t>ID</a:t>
            </a:r>
            <a:r>
              <a:rPr lang="zh-TW" altLang="en-US" sz="1600" dirty="0" smtClean="0"/>
              <a:t>，才能作用到該標籤內容，例如設定以下</a:t>
            </a:r>
            <a:r>
              <a:rPr lang="en-US" altLang="zh-TW" sz="1600" dirty="0" smtClean="0"/>
              <a:t>CSS</a:t>
            </a:r>
            <a:r>
              <a:rPr lang="zh-TW" altLang="en-US" sz="1600" dirty="0" smtClean="0"/>
              <a:t>樣式，定義</a:t>
            </a:r>
            <a:r>
              <a:rPr lang="en-US" altLang="zh-TW" sz="1600" dirty="0" smtClean="0"/>
              <a:t>ID</a:t>
            </a:r>
            <a:r>
              <a:rPr lang="zh-TW" altLang="en-US" sz="1600" dirty="0" smtClean="0"/>
              <a:t>選取器為「</a:t>
            </a:r>
            <a:r>
              <a:rPr lang="en-US" altLang="zh-TW" sz="1600" dirty="0" smtClean="0"/>
              <a:t>#</a:t>
            </a:r>
            <a:r>
              <a:rPr lang="en-US" altLang="zh-TW" sz="1600" dirty="0" err="1" smtClean="0"/>
              <a:t>container_in</a:t>
            </a:r>
            <a:r>
              <a:rPr lang="zh-TW" altLang="en-US" sz="1600" dirty="0" smtClean="0"/>
              <a:t>」，在標籤中加入「</a:t>
            </a:r>
            <a:r>
              <a:rPr lang="en-US" altLang="zh-TW" sz="1600" dirty="0" smtClean="0"/>
              <a:t>id="</a:t>
            </a:r>
            <a:r>
              <a:rPr lang="en-US" altLang="zh-TW" sz="1600" dirty="0" err="1" smtClean="0"/>
              <a:t>container_in</a:t>
            </a:r>
            <a:r>
              <a:rPr lang="en-US" altLang="zh-TW" sz="1600" dirty="0" smtClean="0"/>
              <a:t>"</a:t>
            </a:r>
            <a:r>
              <a:rPr lang="zh-TW" altLang="en-US" sz="1600" dirty="0" smtClean="0"/>
              <a:t>」，即可套用該</a:t>
            </a:r>
            <a:r>
              <a:rPr lang="en-US" altLang="zh-TW" sz="1600" dirty="0" smtClean="0"/>
              <a:t>CSS</a:t>
            </a:r>
            <a:r>
              <a:rPr lang="zh-TW" altLang="en-US" sz="1600" dirty="0" smtClean="0"/>
              <a:t>設定效果。</a:t>
            </a:r>
          </a:p>
          <a:p>
            <a:pPr marR="0" lvl="0" algn="l" eaLnBrk="0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圖：在標籤中加上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id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名稱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3" action="ppaction://hlinksldjump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4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在標籤中加上</a:t>
            </a:r>
            <a:r>
              <a:rPr lang="en-US" altLang="zh-TW" smtClean="0"/>
              <a:t>id</a:t>
            </a:r>
            <a:r>
              <a:rPr lang="zh-TW" altLang="en-US" smtClean="0"/>
              <a:t>名稱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7170" name="Picture 2" descr="C:\Laura_2015\PPS\GR-H5C3JQ\Tif\Tif03\3-2-03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2200" y="1419622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類別選取器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2000" dirty="0" smtClean="0">
                <a:solidFill>
                  <a:srgbClr val="FF0000"/>
                </a:solidFill>
              </a:rPr>
              <a:t>類別選取器</a:t>
            </a:r>
            <a:r>
              <a:rPr lang="zh-TW" altLang="en-US" sz="1600" dirty="0" smtClean="0"/>
              <a:t>與</a:t>
            </a:r>
            <a:r>
              <a:rPr lang="en-US" altLang="zh-TW" sz="2000" dirty="0" smtClean="0">
                <a:solidFill>
                  <a:srgbClr val="FF0000"/>
                </a:solidFill>
              </a:rPr>
              <a:t>ID</a:t>
            </a:r>
            <a:r>
              <a:rPr lang="zh-TW" altLang="en-US" sz="2000" dirty="0" smtClean="0">
                <a:solidFill>
                  <a:srgbClr val="FF0000"/>
                </a:solidFill>
              </a:rPr>
              <a:t>選取器</a:t>
            </a:r>
            <a:r>
              <a:rPr lang="zh-TW" altLang="en-US" sz="1600" dirty="0" smtClean="0"/>
              <a:t>的作用是</a:t>
            </a:r>
            <a:r>
              <a:rPr lang="zh-TW" altLang="en-US" sz="2000" dirty="0" smtClean="0">
                <a:solidFill>
                  <a:srgbClr val="FF0000"/>
                </a:solidFill>
              </a:rPr>
              <a:t>相同</a:t>
            </a:r>
            <a:r>
              <a:rPr lang="zh-TW" altLang="en-US" sz="1600" dirty="0" smtClean="0"/>
              <a:t>的，可</a:t>
            </a:r>
            <a:r>
              <a:rPr lang="zh-TW" altLang="en-US" sz="2000" dirty="0" smtClean="0">
                <a:solidFill>
                  <a:srgbClr val="FF0000"/>
                </a:solidFill>
              </a:rPr>
              <a:t>自定名稱</a:t>
            </a:r>
            <a:r>
              <a:rPr lang="zh-TW" altLang="en-US" sz="1600" dirty="0" smtClean="0"/>
              <a:t>，並將</a:t>
            </a:r>
            <a:r>
              <a:rPr lang="en-US" altLang="zh-TW" sz="1600" dirty="0" smtClean="0"/>
              <a:t>CSS</a:t>
            </a:r>
            <a:r>
              <a:rPr lang="zh-TW" altLang="en-US" sz="2000" dirty="0" smtClean="0">
                <a:solidFill>
                  <a:srgbClr val="FF0000"/>
                </a:solidFill>
              </a:rPr>
              <a:t>宣告</a:t>
            </a:r>
            <a:r>
              <a:rPr lang="zh-TW" altLang="en-US" sz="1600" dirty="0" smtClean="0"/>
              <a:t>作用到</a:t>
            </a:r>
            <a:r>
              <a:rPr lang="zh-TW" altLang="en-US" sz="2000" dirty="0" smtClean="0">
                <a:solidFill>
                  <a:srgbClr val="FF0000"/>
                </a:solidFill>
              </a:rPr>
              <a:t>指定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標籤</a:t>
            </a:r>
            <a:r>
              <a:rPr lang="zh-TW" altLang="en-US" sz="1600" dirty="0" smtClean="0"/>
              <a:t>中，但</a:t>
            </a:r>
            <a:r>
              <a:rPr lang="zh-TW" altLang="en-US" sz="2000" dirty="0" smtClean="0">
                <a:solidFill>
                  <a:srgbClr val="FF0000"/>
                </a:solidFill>
              </a:rPr>
              <a:t>類別選取器</a:t>
            </a:r>
            <a:r>
              <a:rPr lang="zh-TW" altLang="en-US" sz="1600" dirty="0" smtClean="0"/>
              <a:t>需要在名稱</a:t>
            </a:r>
            <a:r>
              <a:rPr lang="zh-TW" altLang="en-US" sz="2000" dirty="0" smtClean="0">
                <a:solidFill>
                  <a:srgbClr val="FF0000"/>
                </a:solidFill>
              </a:rPr>
              <a:t>左邊</a:t>
            </a:r>
            <a:r>
              <a:rPr lang="zh-TW" altLang="en-US" sz="1600" dirty="0" smtClean="0"/>
              <a:t>加上「</a:t>
            </a:r>
            <a:r>
              <a:rPr lang="en-US" altLang="zh-TW" sz="2000" dirty="0" smtClean="0">
                <a:solidFill>
                  <a:srgbClr val="FF0000"/>
                </a:solidFill>
              </a:rPr>
              <a:t>.</a:t>
            </a:r>
            <a:r>
              <a:rPr lang="zh-TW" altLang="en-US" sz="1600" dirty="0" smtClean="0"/>
              <a:t>」符號，而在標籤中透過「</a:t>
            </a:r>
            <a:r>
              <a:rPr lang="en-US" altLang="zh-TW" sz="2000" dirty="0" smtClean="0">
                <a:solidFill>
                  <a:srgbClr val="FF0000"/>
                </a:solidFill>
              </a:rPr>
              <a:t>class="</a:t>
            </a:r>
            <a:r>
              <a:rPr lang="zh-TW" altLang="en-US" sz="2000" dirty="0" smtClean="0">
                <a:solidFill>
                  <a:srgbClr val="FF0000"/>
                </a:solidFill>
              </a:rPr>
              <a:t>選取器名稱</a:t>
            </a:r>
            <a:r>
              <a:rPr lang="en-US" altLang="zh-TW" sz="2000" dirty="0" smtClean="0">
                <a:solidFill>
                  <a:srgbClr val="FF0000"/>
                </a:solidFill>
              </a:rPr>
              <a:t>"</a:t>
            </a:r>
            <a:r>
              <a:rPr lang="zh-TW" altLang="en-US" sz="1600" dirty="0" smtClean="0"/>
              <a:t>」方式套用</a:t>
            </a:r>
            <a:r>
              <a:rPr lang="en-US" altLang="zh-TW" sz="1600" dirty="0" smtClean="0"/>
              <a:t>CSS</a:t>
            </a:r>
            <a:r>
              <a:rPr lang="zh-TW" altLang="en-US" sz="1600" dirty="0" smtClean="0"/>
              <a:t>樣式，同時一個</a:t>
            </a:r>
            <a:r>
              <a:rPr lang="zh-TW" altLang="en-US" sz="2000" dirty="0" smtClean="0">
                <a:solidFill>
                  <a:srgbClr val="FF0000"/>
                </a:solidFill>
              </a:rPr>
              <a:t>類別選取器</a:t>
            </a:r>
            <a:r>
              <a:rPr lang="zh-TW" altLang="en-US" sz="1600" dirty="0" smtClean="0"/>
              <a:t>可</a:t>
            </a:r>
            <a:r>
              <a:rPr lang="zh-TW" altLang="en-US" sz="2000" dirty="0" smtClean="0">
                <a:solidFill>
                  <a:srgbClr val="FF0000"/>
                </a:solidFill>
              </a:rPr>
              <a:t>作用於多個標籤</a:t>
            </a:r>
            <a:r>
              <a:rPr lang="zh-TW" altLang="en-US" sz="1600" dirty="0" smtClean="0"/>
              <a:t>。例如在網頁布局中，需要將多個區塊設定同樣的邊框效果，就可增加類別選取器「</a:t>
            </a:r>
            <a:r>
              <a:rPr lang="en-US" altLang="zh-TW" sz="1600" dirty="0" smtClean="0"/>
              <a:t>.</a:t>
            </a:r>
            <a:r>
              <a:rPr lang="en-US" altLang="zh-TW" sz="1600" dirty="0" err="1" smtClean="0"/>
              <a:t>left_block</a:t>
            </a:r>
            <a:r>
              <a:rPr lang="zh-TW" altLang="en-US" sz="1600" dirty="0" smtClean="0"/>
              <a:t>」，只要在標籤中加上「</a:t>
            </a:r>
            <a:r>
              <a:rPr lang="en-US" altLang="zh-TW" sz="1600" dirty="0" smtClean="0"/>
              <a:t>class="</a:t>
            </a:r>
            <a:r>
              <a:rPr lang="en-US" altLang="zh-TW" sz="1600" dirty="0" err="1" smtClean="0"/>
              <a:t>left_block</a:t>
            </a:r>
            <a:r>
              <a:rPr lang="en-US" altLang="zh-TW" sz="1600" dirty="0" smtClean="0"/>
              <a:t>"</a:t>
            </a:r>
            <a:r>
              <a:rPr lang="zh-TW" altLang="en-US" sz="1600" dirty="0" smtClean="0"/>
              <a:t>」語法，就能套用樣式。</a:t>
            </a:r>
          </a:p>
          <a:p>
            <a:pPr marR="0" lvl="0" algn="l" eaLnBrk="0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圖：類別選取器</a:t>
            </a:r>
          </a:p>
          <a:p>
            <a:pPr marR="0" lvl="0" algn="l" eaLnBrk="0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圖：套用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CSS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樣式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4" action="ppaction://hlinksldjump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5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defRPr/>
            </a:pPr>
            <a:r>
              <a:rPr lang="en-US" altLang="zh-TW" sz="4000" i="0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Chapter 3</a:t>
            </a:r>
            <a:br>
              <a:rPr lang="en-US" altLang="zh-TW" sz="4000" i="0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en-US" altLang="zh-TW" sz="4000" i="0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華康明體 Std W9" pitchFamily="18" charset="-120"/>
                <a:ea typeface="華康明體 Std W9" pitchFamily="18" charset="-120"/>
              </a:rPr>
              <a:t>CSS</a:t>
            </a:r>
            <a:r>
              <a:rPr lang="zh-TW" altLang="en-US" sz="4000" i="0" spc="50" dirty="0" smtClean="0">
                <a:ln w="11430"/>
                <a:solidFill>
                  <a:schemeClr val="accent5">
                    <a:lumMod val="50000"/>
                  </a:schemeClr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華康明體 Std W9" pitchFamily="18" charset="-120"/>
                <a:ea typeface="華康明體 Std W9" pitchFamily="18" charset="-120"/>
              </a:rPr>
              <a:t>之初體驗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457200" y="1563638"/>
            <a:ext cx="8229600" cy="3096344"/>
          </a:xfrm>
        </p:spPr>
        <p:txBody>
          <a:bodyPr>
            <a:noAutofit/>
          </a:bodyPr>
          <a:lstStyle/>
          <a:p>
            <a:pPr lvl="0">
              <a:defRPr/>
            </a:pP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一個好的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網頁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除了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內容豐富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以外，還要有好的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布局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以及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美化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效果，以利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突出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網頁的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風格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並</a:t>
            </a:r>
            <a:r>
              <a:rPr lang="zh-TW" altLang="en-US" sz="1800" dirty="0" smtClean="0">
                <a:latin typeface="華康圓體 Std W5" pitchFamily="50" charset="-120"/>
                <a:ea typeface="華康圓體 Std W5" pitchFamily="50" charset="-120"/>
              </a:rPr>
              <a:t>提升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瀏覽者使用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體驗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。</a:t>
            </a:r>
            <a:r>
              <a:rPr lang="en-US" altLang="zh-TW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CSS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在網頁設計中充當「設計師」的角色，能將網頁的中內容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合理布局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並且設定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合適的外觀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樣式，究竟</a:t>
            </a:r>
            <a:r>
              <a:rPr lang="en-US" altLang="zh-TW" sz="1400" dirty="0" smtClean="0">
                <a:latin typeface="華康圓體 Std W5" pitchFamily="50" charset="-120"/>
                <a:ea typeface="華康圓體 Std W5" pitchFamily="50" charset="-120"/>
              </a:rPr>
              <a:t>CSS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為何物，又是如何在網頁中發揮作用的？本章首先講述</a:t>
            </a:r>
            <a:r>
              <a:rPr lang="en-US" altLang="zh-TW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CSS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的原理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及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應用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，讓大家瞭解</a:t>
            </a:r>
            <a:r>
              <a:rPr lang="en-US" altLang="zh-TW" sz="1400" dirty="0" smtClean="0">
                <a:latin typeface="華康圓體 Std W5" pitchFamily="50" charset="-120"/>
                <a:ea typeface="華康圓體 Std W5" pitchFamily="50" charset="-120"/>
              </a:rPr>
              <a:t>CSS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的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基本功能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，再透過</a:t>
            </a:r>
            <a:r>
              <a:rPr lang="en-US" altLang="zh-TW" sz="1800" dirty="0" smtClean="0">
                <a:latin typeface="華康圓體 Std W5" pitchFamily="50" charset="-120"/>
                <a:ea typeface="華康圓體 Std W5" pitchFamily="50" charset="-120"/>
              </a:rPr>
              <a:t>Dreamweaver</a:t>
            </a:r>
            <a:r>
              <a:rPr lang="en-US" altLang="zh-TW" sz="1400" dirty="0" smtClean="0">
                <a:latin typeface="華康圓體 Std W5" pitchFamily="50" charset="-120"/>
                <a:ea typeface="華康圓體 Std W5" pitchFamily="50" charset="-120"/>
              </a:rPr>
              <a:t> CC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的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設定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樣式表功能，</a:t>
            </a:r>
            <a:r>
              <a:rPr lang="zh-TW" altLang="en-US" sz="1800" dirty="0" smtClean="0">
                <a:solidFill>
                  <a:srgbClr val="FF0000"/>
                </a:solidFill>
                <a:latin typeface="華康圓體 Std W5" pitchFamily="50" charset="-120"/>
                <a:ea typeface="華康圓體 Std W5" pitchFamily="50" charset="-120"/>
              </a:rPr>
              <a:t>美化</a:t>
            </a:r>
            <a:r>
              <a:rPr lang="zh-TW" altLang="en-US" sz="1400" dirty="0" smtClean="0">
                <a:latin typeface="華康圓體 Std W5" pitchFamily="50" charset="-120"/>
                <a:ea typeface="華康圓體 Std W5" pitchFamily="50" charset="-120"/>
              </a:rPr>
              <a:t>旅遊網站。</a:t>
            </a:r>
          </a:p>
        </p:txBody>
      </p:sp>
      <p:sp>
        <p:nvSpPr>
          <p:cNvPr id="12" name="圓角化對角線角落矩形 11"/>
          <p:cNvSpPr/>
          <p:nvPr/>
        </p:nvSpPr>
        <p:spPr>
          <a:xfrm>
            <a:off x="4067944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lIns="36000" tIns="36000" rIns="36000" bIns="36000"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pres?slideindex=1&amp;slidetitle="/>
              </a:rPr>
              <a:t>大綱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14" name="圓角化對角線角落矩形 1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3" action="ppaction://hlinkpres?slideindex=1&amp;slidetitle="/>
              </a:rPr>
              <a:t>下一章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15" name="圓角化對角線角落矩形 14"/>
          <p:cNvSpPr/>
          <p:nvPr/>
        </p:nvSpPr>
        <p:spPr>
          <a:xfrm>
            <a:off x="5076056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4" action="ppaction://hlinkpres?slideindex=1&amp;slidetitle="/>
              </a:rPr>
              <a:t>上一章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16" name="圓角化對角線角落矩形 15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endshow"/>
              </a:rPr>
              <a:t>離開</a:t>
            </a:r>
            <a:endParaRPr lang="en-US" altLang="zh-TW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17" name="圓角化對角線角落矩形 16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開始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類別選取器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8194" name="Picture 2" descr="C:\Laura_2015\PPS\GR-H5C3JQ\Tif\Tif03\3-2-04a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346994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套用</a:t>
            </a:r>
            <a:r>
              <a:rPr lang="en-US" altLang="zh-TW" smtClean="0"/>
              <a:t>CSS</a:t>
            </a:r>
            <a:r>
              <a:rPr lang="zh-TW" altLang="en-US" smtClean="0"/>
              <a:t>樣式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9218" name="Picture 2" descr="C:\Laura_2015\PPS\GR-H5C3JQ\Tif\Tif03\3-2-04b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378954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複合選取器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/>
              <a:t>若要</a:t>
            </a:r>
            <a:r>
              <a:rPr lang="zh-TW" altLang="en-US" sz="2000" dirty="0" smtClean="0">
                <a:solidFill>
                  <a:srgbClr val="FF0000"/>
                </a:solidFill>
              </a:rPr>
              <a:t>指定</a:t>
            </a:r>
            <a:r>
              <a:rPr lang="zh-TW" altLang="en-US" sz="1600" dirty="0" smtClean="0"/>
              <a:t>到</a:t>
            </a:r>
            <a:r>
              <a:rPr lang="zh-TW" altLang="en-US" sz="2000" dirty="0" smtClean="0">
                <a:solidFill>
                  <a:srgbClr val="FF0000"/>
                </a:solidFill>
              </a:rPr>
              <a:t>套用</a:t>
            </a:r>
            <a:r>
              <a:rPr lang="en-US" altLang="zh-TW" sz="2000" dirty="0" smtClean="0">
                <a:solidFill>
                  <a:srgbClr val="FF0000"/>
                </a:solidFill>
              </a:rPr>
              <a:t>ID</a:t>
            </a:r>
            <a:r>
              <a:rPr lang="zh-TW" altLang="en-US" sz="1600" dirty="0" smtClean="0"/>
              <a:t>或</a:t>
            </a:r>
            <a:r>
              <a:rPr lang="zh-TW" altLang="en-US" sz="2000" dirty="0" smtClean="0">
                <a:solidFill>
                  <a:srgbClr val="FF0000"/>
                </a:solidFill>
              </a:rPr>
              <a:t>類別選取器</a:t>
            </a:r>
            <a:r>
              <a:rPr lang="zh-TW" altLang="en-US" sz="1600" dirty="0" smtClean="0"/>
              <a:t>標籤中的</a:t>
            </a:r>
            <a:r>
              <a:rPr lang="zh-TW" altLang="en-US" sz="2000" dirty="0" smtClean="0">
                <a:solidFill>
                  <a:srgbClr val="FF0000"/>
                </a:solidFill>
              </a:rPr>
              <a:t>子標籤</a:t>
            </a:r>
            <a:r>
              <a:rPr lang="zh-TW" altLang="en-US" sz="1600" dirty="0" smtClean="0"/>
              <a:t>，可選用</a:t>
            </a:r>
            <a:r>
              <a:rPr lang="zh-TW" altLang="en-US" sz="2000" dirty="0" smtClean="0">
                <a:solidFill>
                  <a:srgbClr val="FF0000"/>
                </a:solidFill>
              </a:rPr>
              <a:t>複合選取器</a:t>
            </a:r>
            <a:r>
              <a:rPr lang="zh-TW" altLang="en-US" sz="1600" dirty="0" smtClean="0"/>
              <a:t>，例如有以下</a:t>
            </a:r>
            <a:r>
              <a:rPr lang="en-US" altLang="zh-TW" sz="1600" dirty="0" smtClean="0"/>
              <a:t>HTML</a:t>
            </a:r>
            <a:r>
              <a:rPr lang="zh-TW" altLang="en-US" sz="1600" dirty="0" smtClean="0"/>
              <a:t>程式碼，要想設定</a:t>
            </a:r>
            <a:r>
              <a:rPr lang="en-US" altLang="zh-TW" sz="1600" dirty="0" smtClean="0"/>
              <a:t>&lt;h3&gt;</a:t>
            </a:r>
            <a:r>
              <a:rPr lang="zh-TW" altLang="en-US" sz="1600" dirty="0" smtClean="0"/>
              <a:t>標籤效果，除了增加一個</a:t>
            </a:r>
            <a:r>
              <a:rPr lang="en-US" altLang="zh-TW" sz="1600" dirty="0" smtClean="0"/>
              <a:t>ID</a:t>
            </a:r>
            <a:r>
              <a:rPr lang="zh-TW" altLang="en-US" sz="1600" dirty="0" smtClean="0"/>
              <a:t>或類別選取器外，還可</a:t>
            </a:r>
            <a:r>
              <a:rPr lang="zh-TW" altLang="en-US" sz="2000" dirty="0" smtClean="0">
                <a:solidFill>
                  <a:srgbClr val="FF0000"/>
                </a:solidFill>
              </a:rPr>
              <a:t>直接透過上一層的選取器名稱來指定選取器</a:t>
            </a:r>
            <a:r>
              <a:rPr lang="zh-TW" altLang="en-US" sz="1600" dirty="0" smtClean="0"/>
              <a:t>，書寫為「</a:t>
            </a:r>
            <a:r>
              <a:rPr lang="en-US" altLang="zh-TW" sz="1600" dirty="0" smtClean="0"/>
              <a:t>.</a:t>
            </a:r>
            <a:r>
              <a:rPr lang="en-US" altLang="zh-TW" sz="1600" dirty="0" err="1" smtClean="0"/>
              <a:t>left_block</a:t>
            </a:r>
            <a:r>
              <a:rPr lang="en-US" altLang="zh-TW" sz="1600" dirty="0" smtClean="0"/>
              <a:t> h3</a:t>
            </a:r>
            <a:r>
              <a:rPr lang="zh-TW" altLang="en-US" sz="1600" dirty="0" smtClean="0"/>
              <a:t>」，在</a:t>
            </a:r>
            <a:r>
              <a:rPr lang="zh-TW" altLang="en-US" sz="2000" dirty="0" smtClean="0">
                <a:solidFill>
                  <a:srgbClr val="FF0000"/>
                </a:solidFill>
              </a:rPr>
              <a:t>類別選取器</a:t>
            </a:r>
            <a:r>
              <a:rPr lang="zh-TW" altLang="en-US" sz="1600" dirty="0" smtClean="0"/>
              <a:t>名稱與</a:t>
            </a:r>
            <a:r>
              <a:rPr lang="zh-TW" altLang="en-US" sz="2000" dirty="0" smtClean="0">
                <a:solidFill>
                  <a:srgbClr val="FF0000"/>
                </a:solidFill>
              </a:rPr>
              <a:t>標籤</a:t>
            </a:r>
            <a:r>
              <a:rPr lang="zh-TW" altLang="en-US" sz="1600" dirty="0" smtClean="0"/>
              <a:t>之間加入</a:t>
            </a:r>
            <a:r>
              <a:rPr lang="zh-TW" altLang="en-US" sz="2000" dirty="0" smtClean="0">
                <a:solidFill>
                  <a:srgbClr val="FF0000"/>
                </a:solidFill>
              </a:rPr>
              <a:t>半形空格</a:t>
            </a:r>
            <a:r>
              <a:rPr lang="zh-TW" altLang="en-US" sz="1600" dirty="0" smtClean="0"/>
              <a:t>，稱之為</a:t>
            </a:r>
            <a:r>
              <a:rPr lang="zh-TW" altLang="en-US" sz="2000" dirty="0" smtClean="0">
                <a:solidFill>
                  <a:srgbClr val="FF0000"/>
                </a:solidFill>
              </a:rPr>
              <a:t>複合選取器</a:t>
            </a:r>
            <a:r>
              <a:rPr lang="zh-TW" altLang="en-US" sz="1600" dirty="0" smtClean="0"/>
              <a:t>，</a:t>
            </a:r>
            <a:r>
              <a:rPr lang="zh-TW" altLang="en-US" sz="2000" dirty="0" smtClean="0">
                <a:solidFill>
                  <a:srgbClr val="FF0000"/>
                </a:solidFill>
              </a:rPr>
              <a:t>層級關係可以是多重</a:t>
            </a:r>
            <a:r>
              <a:rPr lang="zh-TW" altLang="en-US" sz="1600" dirty="0" smtClean="0"/>
              <a:t>的，如此</a:t>
            </a:r>
            <a:r>
              <a:rPr lang="zh-TW" altLang="en-US" sz="2000" dirty="0" smtClean="0">
                <a:solidFill>
                  <a:srgbClr val="FF0000"/>
                </a:solidFill>
              </a:rPr>
              <a:t>有利於調整</a:t>
            </a:r>
            <a:r>
              <a:rPr lang="en-US" altLang="zh-TW" sz="1600" dirty="0" smtClean="0"/>
              <a:t>CSS</a:t>
            </a:r>
            <a:r>
              <a:rPr lang="zh-TW" altLang="en-US" sz="1600" dirty="0" smtClean="0"/>
              <a:t>效果，進而</a:t>
            </a:r>
            <a:r>
              <a:rPr lang="zh-TW" altLang="en-US" sz="2000" dirty="0" smtClean="0">
                <a:solidFill>
                  <a:srgbClr val="FF0000"/>
                </a:solidFill>
              </a:rPr>
              <a:t>減少</a:t>
            </a:r>
            <a:r>
              <a:rPr lang="en-US" altLang="zh-TW" sz="1600" dirty="0" smtClean="0"/>
              <a:t>HTML</a:t>
            </a:r>
            <a:r>
              <a:rPr lang="zh-TW" altLang="en-US" sz="1600" dirty="0" smtClean="0"/>
              <a:t>程式碼的</a:t>
            </a:r>
            <a:r>
              <a:rPr lang="zh-TW" altLang="en-US" sz="2000" dirty="0" smtClean="0">
                <a:solidFill>
                  <a:srgbClr val="FF0000"/>
                </a:solidFill>
              </a:rPr>
              <a:t>複雜性</a:t>
            </a:r>
            <a:r>
              <a:rPr lang="zh-TW" altLang="en-US" sz="1600" dirty="0" smtClean="0"/>
              <a:t>。</a:t>
            </a:r>
          </a:p>
          <a:p>
            <a:pPr marR="0" lvl="0" algn="l" eaLnBrk="0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圖：複合選取器</a:t>
            </a:r>
          </a:p>
          <a:p>
            <a:pPr marR="0" lvl="0" algn="l" eaLnBrk="0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圖：對應標籤產生效果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4" action="ppaction://hlinksldjump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5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複合選取器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0242" name="Picture 2" descr="C:\Laura_2015\PPS\GR-H5C3JQ\Tif\Tif03\3-2-05a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47614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對應標籤產生效果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1266" name="Picture 2" descr="C:\Laura_2015\PPS\GR-H5C3JQ\Tif\Tif03\3-2-05b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355782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3-2-2 CSS</a:t>
            </a:r>
            <a:r>
              <a:rPr lang="zh-TW" altLang="en-US" smtClean="0"/>
              <a:t>宣告書寫規則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/>
              <a:t>書寫</a:t>
            </a:r>
            <a:r>
              <a:rPr lang="en-US" altLang="zh-TW" sz="2000" dirty="0" smtClean="0">
                <a:solidFill>
                  <a:srgbClr val="FF0000"/>
                </a:solidFill>
              </a:rPr>
              <a:t>CSS</a:t>
            </a:r>
            <a:r>
              <a:rPr lang="zh-TW" altLang="en-US" sz="2000" dirty="0" smtClean="0">
                <a:solidFill>
                  <a:srgbClr val="FF0000"/>
                </a:solidFill>
              </a:rPr>
              <a:t>樣式程式碼</a:t>
            </a:r>
            <a:r>
              <a:rPr lang="zh-TW" altLang="en-US" sz="1600" dirty="0" smtClean="0"/>
              <a:t>，一般遵照</a:t>
            </a:r>
            <a:r>
              <a:rPr lang="zh-TW" altLang="en-US" sz="2000" dirty="0" smtClean="0">
                <a:solidFill>
                  <a:srgbClr val="FF0000"/>
                </a:solidFill>
              </a:rPr>
              <a:t>選取器</a:t>
            </a:r>
            <a:r>
              <a:rPr lang="en-US" altLang="zh-TW" sz="2000" dirty="0" smtClean="0">
                <a:solidFill>
                  <a:srgbClr val="FF0000"/>
                </a:solidFill>
              </a:rPr>
              <a:t>+</a:t>
            </a:r>
            <a:r>
              <a:rPr lang="zh-TW" altLang="en-US" sz="2000" dirty="0" smtClean="0">
                <a:solidFill>
                  <a:srgbClr val="FF0000"/>
                </a:solidFill>
              </a:rPr>
              <a:t>宣告</a:t>
            </a:r>
            <a:r>
              <a:rPr lang="zh-TW" altLang="en-US" sz="1600" dirty="0" smtClean="0"/>
              <a:t>的方式，在選取器之後加入「</a:t>
            </a:r>
            <a:r>
              <a:rPr lang="en-US" altLang="zh-TW" sz="2000" dirty="0" smtClean="0">
                <a:solidFill>
                  <a:srgbClr val="FF0000"/>
                </a:solidFill>
              </a:rPr>
              <a:t>{</a:t>
            </a:r>
            <a:r>
              <a:rPr lang="zh-TW" altLang="en-US" sz="2000" dirty="0" smtClean="0">
                <a:solidFill>
                  <a:srgbClr val="FF0000"/>
                </a:solidFill>
              </a:rPr>
              <a:t> </a:t>
            </a:r>
            <a:r>
              <a:rPr lang="en-US" altLang="zh-TW" sz="2000" dirty="0" smtClean="0">
                <a:solidFill>
                  <a:srgbClr val="FF0000"/>
                </a:solidFill>
              </a:rPr>
              <a:t>}</a:t>
            </a:r>
            <a:r>
              <a:rPr lang="zh-TW" altLang="en-US" sz="1600" dirty="0" smtClean="0"/>
              <a:t>」大括號，在大括號內加入加入</a:t>
            </a:r>
            <a:r>
              <a:rPr lang="zh-TW" altLang="en-US" sz="2000" dirty="0" smtClean="0">
                <a:solidFill>
                  <a:srgbClr val="FF0000"/>
                </a:solidFill>
              </a:rPr>
              <a:t>屬性</a:t>
            </a:r>
            <a:r>
              <a:rPr lang="zh-TW" altLang="en-US" sz="1600" dirty="0" smtClean="0"/>
              <a:t>以及</a:t>
            </a:r>
            <a:r>
              <a:rPr lang="zh-TW" altLang="en-US" sz="2000" dirty="0" smtClean="0">
                <a:solidFill>
                  <a:srgbClr val="FF0000"/>
                </a:solidFill>
              </a:rPr>
              <a:t>值</a:t>
            </a:r>
            <a:r>
              <a:rPr lang="zh-TW" altLang="en-US" sz="1600" dirty="0" smtClean="0"/>
              <a:t>，</a:t>
            </a:r>
            <a:r>
              <a:rPr lang="zh-TW" altLang="en-US" sz="2000" dirty="0" smtClean="0">
                <a:solidFill>
                  <a:srgbClr val="FF0000"/>
                </a:solidFill>
              </a:rPr>
              <a:t>屬性與值之間</a:t>
            </a:r>
            <a:r>
              <a:rPr lang="zh-TW" altLang="en-US" sz="1600" dirty="0" smtClean="0"/>
              <a:t>要加入「</a:t>
            </a:r>
            <a:r>
              <a:rPr lang="en-US" altLang="zh-TW" sz="2000" dirty="0" smtClean="0">
                <a:solidFill>
                  <a:srgbClr val="FF0000"/>
                </a:solidFill>
              </a:rPr>
              <a:t>:</a:t>
            </a:r>
            <a:r>
              <a:rPr lang="zh-TW" altLang="en-US" sz="1600" dirty="0" smtClean="0"/>
              <a:t>」，並以「</a:t>
            </a:r>
            <a:r>
              <a:rPr lang="en-US" altLang="zh-TW" sz="2000" dirty="0" smtClean="0">
                <a:solidFill>
                  <a:srgbClr val="FF0000"/>
                </a:solidFill>
              </a:rPr>
              <a:t>;</a:t>
            </a:r>
            <a:r>
              <a:rPr lang="zh-TW" altLang="en-US" sz="1600" dirty="0" smtClean="0"/>
              <a:t>」</a:t>
            </a:r>
            <a:r>
              <a:rPr lang="zh-TW" altLang="en-US" sz="2000" dirty="0" smtClean="0">
                <a:solidFill>
                  <a:srgbClr val="FF0000"/>
                </a:solidFill>
              </a:rPr>
              <a:t>結束</a:t>
            </a:r>
            <a:r>
              <a:rPr lang="zh-TW" altLang="en-US" sz="1600" dirty="0" smtClean="0"/>
              <a:t>；</a:t>
            </a:r>
            <a:r>
              <a:rPr lang="zh-TW" altLang="en-US" sz="2000" dirty="0" smtClean="0">
                <a:solidFill>
                  <a:srgbClr val="FF0000"/>
                </a:solidFill>
              </a:rPr>
              <a:t>為了便於檢視與修改</a:t>
            </a:r>
            <a:r>
              <a:rPr lang="zh-TW" altLang="en-US" sz="1600" dirty="0" smtClean="0"/>
              <a:t>，建議</a:t>
            </a:r>
            <a:r>
              <a:rPr lang="zh-TW" altLang="en-US" sz="2000" dirty="0" smtClean="0">
                <a:solidFill>
                  <a:srgbClr val="FF0000"/>
                </a:solidFill>
              </a:rPr>
              <a:t>一行一個屬性</a:t>
            </a:r>
            <a:r>
              <a:rPr lang="zh-TW" altLang="en-US" sz="1600" dirty="0" smtClean="0"/>
              <a:t>。在</a:t>
            </a:r>
            <a:r>
              <a:rPr lang="en-US" altLang="zh-TW" sz="2000" dirty="0" smtClean="0">
                <a:solidFill>
                  <a:srgbClr val="FF0000"/>
                </a:solidFill>
              </a:rPr>
              <a:t>Dreamweaver</a:t>
            </a:r>
            <a:r>
              <a:rPr lang="en-US" altLang="zh-TW" sz="1600" dirty="0" smtClean="0"/>
              <a:t> CC</a:t>
            </a:r>
            <a:r>
              <a:rPr lang="zh-TW" altLang="en-US" sz="1600" dirty="0" smtClean="0"/>
              <a:t>中，可在「</a:t>
            </a:r>
            <a:r>
              <a:rPr lang="en-US" altLang="zh-TW" sz="2000" dirty="0" smtClean="0">
                <a:solidFill>
                  <a:srgbClr val="FF0000"/>
                </a:solidFill>
              </a:rPr>
              <a:t>CSS</a:t>
            </a:r>
            <a:r>
              <a:rPr lang="zh-TW" altLang="en-US" sz="2000" dirty="0" smtClean="0">
                <a:solidFill>
                  <a:srgbClr val="FF0000"/>
                </a:solidFill>
              </a:rPr>
              <a:t>設計工具</a:t>
            </a:r>
            <a:r>
              <a:rPr lang="en-US" altLang="zh-TW" sz="2000" dirty="0" smtClean="0">
                <a:solidFill>
                  <a:srgbClr val="FF0000"/>
                </a:solidFill>
              </a:rPr>
              <a:t>-</a:t>
            </a:r>
            <a:r>
              <a:rPr lang="zh-TW" altLang="en-US" sz="2000" dirty="0" smtClean="0">
                <a:solidFill>
                  <a:srgbClr val="FF0000"/>
                </a:solidFill>
              </a:rPr>
              <a:t>屬性</a:t>
            </a:r>
            <a:r>
              <a:rPr lang="zh-TW" altLang="en-US" sz="1600" dirty="0" smtClean="0"/>
              <a:t>」面板中，以更</a:t>
            </a:r>
            <a:r>
              <a:rPr lang="zh-TW" altLang="en-US" sz="2000" dirty="0" smtClean="0">
                <a:solidFill>
                  <a:srgbClr val="FF0000"/>
                </a:solidFill>
              </a:rPr>
              <a:t>直接</a:t>
            </a:r>
            <a:r>
              <a:rPr lang="zh-TW" altLang="en-US" sz="1600" dirty="0" smtClean="0"/>
              <a:t>的方式</a:t>
            </a:r>
            <a:r>
              <a:rPr lang="zh-TW" altLang="en-US" sz="2000" dirty="0" smtClean="0">
                <a:solidFill>
                  <a:srgbClr val="FF0000"/>
                </a:solidFill>
              </a:rPr>
              <a:t>輸入</a:t>
            </a:r>
            <a:r>
              <a:rPr lang="zh-TW" altLang="en-US" sz="1600" dirty="0" smtClean="0"/>
              <a:t>對應</a:t>
            </a:r>
            <a:r>
              <a:rPr lang="zh-TW" altLang="en-US" sz="2000" dirty="0" smtClean="0">
                <a:solidFill>
                  <a:srgbClr val="FF0000"/>
                </a:solidFill>
              </a:rPr>
              <a:t>屬性值</a:t>
            </a:r>
            <a:r>
              <a:rPr lang="zh-TW" altLang="en-US" sz="1600" dirty="0" smtClean="0"/>
              <a:t>即可。</a:t>
            </a:r>
          </a:p>
          <a:p>
            <a:pPr marR="0" lvl="0" algn="l" eaLnBrk="0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圖：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Dreamweaver CC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可直接設定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CSS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樣式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3" action="ppaction://hlinksldjump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4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9" name="圓角化對角線角落矩形 8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Dreamweaver CC</a:t>
            </a:r>
            <a:r>
              <a:rPr lang="zh-TW" altLang="en-US" smtClean="0"/>
              <a:t>可直接設定</a:t>
            </a:r>
            <a:r>
              <a:rPr lang="en-US" altLang="zh-TW" smtClean="0"/>
              <a:t>CSS</a:t>
            </a:r>
            <a:r>
              <a:rPr lang="zh-TW" altLang="en-US" smtClean="0"/>
              <a:t>樣式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2290" name="Picture 2" descr="C:\Laura_2015\PPS\GR-H5C3JQ\Tif\Tif03\3-2-06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346993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3-2-3 </a:t>
            </a:r>
            <a:r>
              <a:rPr lang="zh-TW" altLang="en-US" smtClean="0"/>
              <a:t>套用</a:t>
            </a:r>
            <a:r>
              <a:rPr lang="en-US" altLang="zh-TW" smtClean="0"/>
              <a:t>CSS</a:t>
            </a:r>
            <a:r>
              <a:rPr lang="zh-TW" altLang="en-US" smtClean="0"/>
              <a:t>樣式表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/>
              <a:t>究竟應該在</a:t>
            </a:r>
            <a:r>
              <a:rPr lang="zh-TW" altLang="en-US" sz="2000" dirty="0" smtClean="0">
                <a:solidFill>
                  <a:srgbClr val="FF0000"/>
                </a:solidFill>
              </a:rPr>
              <a:t>哪一個位置加入</a:t>
            </a:r>
            <a:r>
              <a:rPr lang="en-US" altLang="zh-TW" sz="1600" dirty="0" smtClean="0"/>
              <a:t>CSS</a:t>
            </a:r>
            <a:r>
              <a:rPr lang="zh-TW" altLang="en-US" sz="1600" dirty="0" smtClean="0"/>
              <a:t>程式碼</a:t>
            </a:r>
            <a:r>
              <a:rPr lang="zh-TW" altLang="en-US" sz="2000" dirty="0" smtClean="0">
                <a:solidFill>
                  <a:srgbClr val="FF0000"/>
                </a:solidFill>
              </a:rPr>
              <a:t>？</a:t>
            </a:r>
            <a:r>
              <a:rPr lang="zh-TW" altLang="en-US" sz="1600" dirty="0" smtClean="0"/>
              <a:t>我們可將</a:t>
            </a:r>
            <a:r>
              <a:rPr lang="en-US" altLang="zh-TW" sz="1600" dirty="0" smtClean="0"/>
              <a:t>CSS</a:t>
            </a:r>
            <a:r>
              <a:rPr lang="zh-TW" altLang="en-US" sz="1600" dirty="0" smtClean="0"/>
              <a:t>樣式程式碼書寫</a:t>
            </a:r>
            <a:r>
              <a:rPr lang="zh-TW" altLang="en-US" sz="2000" dirty="0" smtClean="0">
                <a:solidFill>
                  <a:srgbClr val="FF0000"/>
                </a:solidFill>
              </a:rPr>
              <a:t>在</a:t>
            </a:r>
            <a:r>
              <a:rPr lang="en-US" altLang="zh-TW" sz="2000" dirty="0" smtClean="0">
                <a:solidFill>
                  <a:srgbClr val="FF0000"/>
                </a:solidFill>
              </a:rPr>
              <a:t>HTML</a:t>
            </a:r>
            <a:r>
              <a:rPr lang="zh-TW" altLang="en-US" sz="2000" dirty="0" smtClean="0">
                <a:solidFill>
                  <a:srgbClr val="FF0000"/>
                </a:solidFill>
              </a:rPr>
              <a:t>檔案中</a:t>
            </a:r>
            <a:r>
              <a:rPr lang="zh-TW" altLang="en-US" sz="1600" dirty="0" smtClean="0"/>
              <a:t>，也可建立新的</a:t>
            </a:r>
            <a:r>
              <a:rPr lang="en-US" altLang="zh-TW" sz="2000" dirty="0" smtClean="0">
                <a:solidFill>
                  <a:srgbClr val="FF0000"/>
                </a:solidFill>
              </a:rPr>
              <a:t>CSS</a:t>
            </a:r>
            <a:r>
              <a:rPr lang="zh-TW" altLang="en-US" sz="2000" dirty="0" smtClean="0">
                <a:solidFill>
                  <a:srgbClr val="FF0000"/>
                </a:solidFill>
              </a:rPr>
              <a:t>檔案</a:t>
            </a:r>
            <a:r>
              <a:rPr lang="zh-TW" altLang="en-US" sz="1600" dirty="0" smtClean="0"/>
              <a:t>，並設定副檔名為「</a:t>
            </a:r>
            <a:r>
              <a:rPr lang="en-US" altLang="zh-TW" sz="2000" dirty="0" smtClean="0">
                <a:solidFill>
                  <a:srgbClr val="FF0000"/>
                </a:solidFill>
              </a:rPr>
              <a:t>.</a:t>
            </a:r>
            <a:r>
              <a:rPr lang="en-US" altLang="zh-TW" sz="2000" dirty="0" err="1" smtClean="0">
                <a:solidFill>
                  <a:srgbClr val="FF0000"/>
                </a:solidFill>
              </a:rPr>
              <a:t>css</a:t>
            </a:r>
            <a:r>
              <a:rPr lang="zh-TW" altLang="en-US" sz="1600" dirty="0" smtClean="0"/>
              <a:t>」，因此可分為</a:t>
            </a:r>
            <a:r>
              <a:rPr lang="zh-TW" altLang="en-US" sz="2000" dirty="0" smtClean="0">
                <a:solidFill>
                  <a:srgbClr val="FF0000"/>
                </a:solidFill>
              </a:rPr>
              <a:t>內部</a:t>
            </a:r>
            <a:r>
              <a:rPr lang="en-US" altLang="zh-TW" sz="1600" dirty="0" smtClean="0"/>
              <a:t>CSS</a:t>
            </a:r>
            <a:r>
              <a:rPr lang="zh-TW" altLang="en-US" sz="1600" dirty="0" smtClean="0"/>
              <a:t>樣式表以及</a:t>
            </a:r>
            <a:r>
              <a:rPr lang="zh-TW" altLang="en-US" sz="2000" dirty="0" smtClean="0">
                <a:solidFill>
                  <a:srgbClr val="FF0000"/>
                </a:solidFill>
              </a:rPr>
              <a:t>外部</a:t>
            </a:r>
            <a:r>
              <a:rPr lang="en-US" altLang="zh-TW" sz="1600" dirty="0" smtClean="0"/>
              <a:t>CSS</a:t>
            </a:r>
            <a:r>
              <a:rPr lang="zh-TW" altLang="en-US" sz="1600" dirty="0" smtClean="0"/>
              <a:t>樣式表。</a:t>
            </a:r>
          </a:p>
          <a:p>
            <a:pPr marR="0" lvl="0" algn="l" eaLnBrk="0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內部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CSS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樣式表</a:t>
            </a:r>
          </a:p>
          <a:p>
            <a:pPr marR="0" lvl="0" algn="l" eaLnBrk="0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外部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CSS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樣式表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4" action="ppaction://hlinksldjump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5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9" name="圓角化對角線角落矩形 8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內部</a:t>
            </a:r>
            <a:r>
              <a:rPr lang="en-US" altLang="zh-TW" smtClean="0"/>
              <a:t>CSS</a:t>
            </a:r>
            <a:r>
              <a:rPr lang="zh-TW" altLang="en-US" smtClean="0"/>
              <a:t>樣式表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2000" dirty="0" smtClean="0">
                <a:solidFill>
                  <a:srgbClr val="FF0000"/>
                </a:solidFill>
              </a:rPr>
              <a:t>內部</a:t>
            </a:r>
            <a:r>
              <a:rPr lang="en-US" altLang="zh-TW" sz="2000" dirty="0" smtClean="0">
                <a:solidFill>
                  <a:srgbClr val="FF0000"/>
                </a:solidFill>
              </a:rPr>
              <a:t>CSS</a:t>
            </a:r>
            <a:r>
              <a:rPr lang="zh-TW" altLang="en-US" sz="2000" dirty="0" smtClean="0">
                <a:solidFill>
                  <a:srgbClr val="FF0000"/>
                </a:solidFill>
              </a:rPr>
              <a:t>樣式表</a:t>
            </a:r>
            <a:r>
              <a:rPr lang="zh-TW" altLang="en-US" sz="1600" dirty="0" smtClean="0"/>
              <a:t>就是將</a:t>
            </a:r>
            <a:r>
              <a:rPr lang="en-US" altLang="zh-TW" sz="1600" dirty="0" smtClean="0"/>
              <a:t>CSS</a:t>
            </a:r>
            <a:r>
              <a:rPr lang="zh-TW" altLang="en-US" sz="1600" dirty="0" smtClean="0"/>
              <a:t>程式碼書寫在</a:t>
            </a:r>
            <a:r>
              <a:rPr lang="en-US" altLang="zh-TW" sz="2000" dirty="0" smtClean="0">
                <a:solidFill>
                  <a:srgbClr val="FF0000"/>
                </a:solidFill>
              </a:rPr>
              <a:t>&lt;head&gt;</a:t>
            </a:r>
            <a:r>
              <a:rPr lang="zh-TW" altLang="en-US" sz="2000" dirty="0" smtClean="0">
                <a:solidFill>
                  <a:srgbClr val="FF0000"/>
                </a:solidFill>
              </a:rPr>
              <a:t>與</a:t>
            </a:r>
            <a:r>
              <a:rPr lang="en-US" altLang="zh-TW" sz="2000" dirty="0" smtClean="0">
                <a:solidFill>
                  <a:srgbClr val="FF0000"/>
                </a:solidFill>
              </a:rPr>
              <a:t>&lt;/head&gt;</a:t>
            </a:r>
            <a:r>
              <a:rPr lang="zh-TW" altLang="en-US" sz="2000" dirty="0" smtClean="0">
                <a:solidFill>
                  <a:srgbClr val="FF0000"/>
                </a:solidFill>
              </a:rPr>
              <a:t>標籤之間</a:t>
            </a:r>
            <a:r>
              <a:rPr lang="zh-TW" altLang="en-US" sz="1600" dirty="0" smtClean="0"/>
              <a:t>，以</a:t>
            </a:r>
            <a:r>
              <a:rPr lang="en-US" altLang="zh-TW" sz="2000" dirty="0" smtClean="0">
                <a:solidFill>
                  <a:srgbClr val="FF0000"/>
                </a:solidFill>
              </a:rPr>
              <a:t>&lt;style&gt;</a:t>
            </a:r>
            <a:r>
              <a:rPr lang="zh-TW" altLang="en-US" sz="2000" dirty="0" smtClean="0">
                <a:solidFill>
                  <a:srgbClr val="FF0000"/>
                </a:solidFill>
              </a:rPr>
              <a:t>標籤起始，以</a:t>
            </a:r>
            <a:r>
              <a:rPr lang="en-US" altLang="zh-TW" sz="2000" dirty="0" smtClean="0">
                <a:solidFill>
                  <a:srgbClr val="FF0000"/>
                </a:solidFill>
              </a:rPr>
              <a:t>&lt;/style&gt;</a:t>
            </a:r>
            <a:r>
              <a:rPr lang="zh-TW" altLang="en-US" sz="2000" dirty="0" smtClean="0">
                <a:solidFill>
                  <a:srgbClr val="FF0000"/>
                </a:solidFill>
              </a:rPr>
              <a:t>標籤結束</a:t>
            </a:r>
            <a:r>
              <a:rPr lang="zh-TW" altLang="en-US" sz="1600" dirty="0" smtClean="0"/>
              <a:t>，在兩個標籤之間輸入</a:t>
            </a:r>
            <a:r>
              <a:rPr lang="en-US" altLang="zh-TW" sz="1600" dirty="0" smtClean="0"/>
              <a:t>CSS</a:t>
            </a:r>
            <a:r>
              <a:rPr lang="zh-TW" altLang="en-US" sz="1600" dirty="0" smtClean="0"/>
              <a:t>宣告。這種</a:t>
            </a:r>
            <a:r>
              <a:rPr lang="en-US" altLang="zh-TW" sz="1600" dirty="0" smtClean="0"/>
              <a:t>CSS</a:t>
            </a:r>
            <a:r>
              <a:rPr lang="zh-TW" altLang="en-US" sz="1600" dirty="0" smtClean="0"/>
              <a:t>樣式表</a:t>
            </a:r>
            <a:r>
              <a:rPr lang="zh-TW" altLang="en-US" sz="2000" dirty="0" smtClean="0">
                <a:solidFill>
                  <a:srgbClr val="FF0000"/>
                </a:solidFill>
              </a:rPr>
              <a:t>只能作用於該</a:t>
            </a:r>
            <a:r>
              <a:rPr lang="en-US" altLang="zh-TW" sz="2000" dirty="0" smtClean="0">
                <a:solidFill>
                  <a:srgbClr val="FF0000"/>
                </a:solidFill>
              </a:rPr>
              <a:t>HTML</a:t>
            </a:r>
            <a:r>
              <a:rPr lang="zh-TW" altLang="en-US" sz="1600" dirty="0" smtClean="0"/>
              <a:t>檔案內。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3314" name="Picture 2" descr="C:\Laura_2015\PPS\GR-H5C3JQ\Tif\Tif03\3-2-07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6832" y="2181763"/>
            <a:ext cx="3870895" cy="2903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外部</a:t>
            </a:r>
            <a:r>
              <a:rPr lang="en-US" altLang="zh-TW" smtClean="0"/>
              <a:t>CSS</a:t>
            </a:r>
            <a:r>
              <a:rPr lang="zh-TW" altLang="en-US" smtClean="0"/>
              <a:t>樣式表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/>
              <a:t>若將</a:t>
            </a:r>
            <a:r>
              <a:rPr lang="en-US" altLang="zh-TW" sz="2000" dirty="0" smtClean="0">
                <a:solidFill>
                  <a:srgbClr val="FF0000"/>
                </a:solidFill>
              </a:rPr>
              <a:t>CSS</a:t>
            </a:r>
            <a:r>
              <a:rPr lang="zh-TW" altLang="en-US" sz="1600" dirty="0" smtClean="0"/>
              <a:t>宣告書寫在「</a:t>
            </a:r>
            <a:r>
              <a:rPr lang="en-US" altLang="zh-TW" sz="2000" dirty="0" smtClean="0">
                <a:solidFill>
                  <a:srgbClr val="FF0000"/>
                </a:solidFill>
              </a:rPr>
              <a:t>.</a:t>
            </a:r>
            <a:r>
              <a:rPr lang="en-US" altLang="zh-TW" sz="2000" dirty="0" err="1" smtClean="0">
                <a:solidFill>
                  <a:srgbClr val="FF0000"/>
                </a:solidFill>
              </a:rPr>
              <a:t>css</a:t>
            </a:r>
            <a:r>
              <a:rPr lang="zh-TW" altLang="en-US" sz="2000" dirty="0" smtClean="0"/>
              <a:t>」</a:t>
            </a:r>
            <a:r>
              <a:rPr lang="zh-TW" altLang="en-US" sz="1600" dirty="0" smtClean="0"/>
              <a:t>文件中，</a:t>
            </a:r>
            <a:r>
              <a:rPr lang="zh-TW" altLang="en-US" sz="2000" dirty="0" smtClean="0">
                <a:solidFill>
                  <a:srgbClr val="FF0000"/>
                </a:solidFill>
              </a:rPr>
              <a:t>如何</a:t>
            </a:r>
            <a:r>
              <a:rPr lang="zh-TW" altLang="en-US" sz="1600" dirty="0" smtClean="0"/>
              <a:t>能與</a:t>
            </a:r>
            <a:r>
              <a:rPr lang="en-US" altLang="zh-TW" sz="1600" dirty="0" smtClean="0"/>
              <a:t>HTML</a:t>
            </a:r>
            <a:r>
              <a:rPr lang="zh-TW" altLang="en-US" sz="1600" dirty="0" smtClean="0"/>
              <a:t>內容</a:t>
            </a:r>
            <a:r>
              <a:rPr lang="zh-TW" altLang="en-US" sz="2000" dirty="0" smtClean="0">
                <a:solidFill>
                  <a:srgbClr val="FF0000"/>
                </a:solidFill>
              </a:rPr>
              <a:t>連</a:t>
            </a:r>
            <a:r>
              <a:rPr lang="zh-TW" altLang="en-US" sz="1600" dirty="0" smtClean="0"/>
              <a:t>起來？只要在</a:t>
            </a:r>
            <a:r>
              <a:rPr lang="en-US" altLang="zh-TW" sz="1600" dirty="0" smtClean="0"/>
              <a:t>HTML</a:t>
            </a:r>
            <a:r>
              <a:rPr lang="zh-TW" altLang="en-US" sz="1600" dirty="0" smtClean="0"/>
              <a:t>文件的</a:t>
            </a:r>
            <a:r>
              <a:rPr lang="en-US" altLang="zh-TW" sz="2000" dirty="0" smtClean="0">
                <a:solidFill>
                  <a:srgbClr val="FF0000"/>
                </a:solidFill>
              </a:rPr>
              <a:t>&lt;head&gt;</a:t>
            </a:r>
            <a:r>
              <a:rPr lang="zh-TW" altLang="en-US" sz="2000" dirty="0" smtClean="0">
                <a:solidFill>
                  <a:srgbClr val="FF0000"/>
                </a:solidFill>
              </a:rPr>
              <a:t>與</a:t>
            </a:r>
            <a:r>
              <a:rPr lang="en-US" altLang="zh-TW" sz="2000" dirty="0" smtClean="0">
                <a:solidFill>
                  <a:srgbClr val="FF0000"/>
                </a:solidFill>
              </a:rPr>
              <a:t>&lt;/head&gt;</a:t>
            </a:r>
            <a:r>
              <a:rPr lang="zh-TW" altLang="en-US" sz="2000" dirty="0" smtClean="0">
                <a:solidFill>
                  <a:srgbClr val="FF0000"/>
                </a:solidFill>
              </a:rPr>
              <a:t>標籤之間</a:t>
            </a:r>
            <a:r>
              <a:rPr lang="zh-TW" altLang="en-US" sz="1600" dirty="0" smtClean="0"/>
              <a:t>，加上</a:t>
            </a:r>
            <a:r>
              <a:rPr lang="en-US" altLang="zh-TW" sz="2000" dirty="0" smtClean="0">
                <a:solidFill>
                  <a:srgbClr val="FF0000"/>
                </a:solidFill>
              </a:rPr>
              <a:t>&lt;link&gt;</a:t>
            </a:r>
            <a:r>
              <a:rPr lang="zh-TW" altLang="en-US" sz="1600" dirty="0" smtClean="0"/>
              <a:t>標籤，並</a:t>
            </a:r>
            <a:r>
              <a:rPr lang="zh-TW" altLang="en-US" sz="2000" dirty="0" smtClean="0">
                <a:solidFill>
                  <a:srgbClr val="FF0000"/>
                </a:solidFill>
              </a:rPr>
              <a:t>設定</a:t>
            </a:r>
            <a:r>
              <a:rPr lang="zh-TW" altLang="en-US" sz="1600" dirty="0" smtClean="0"/>
              <a:t>對應</a:t>
            </a:r>
            <a:r>
              <a:rPr lang="zh-TW" altLang="en-US" sz="2000" dirty="0" smtClean="0">
                <a:solidFill>
                  <a:srgbClr val="FF0000"/>
                </a:solidFill>
              </a:rPr>
              <a:t>連結</a:t>
            </a:r>
            <a:r>
              <a:rPr lang="zh-TW" altLang="en-US" sz="1600" dirty="0" smtClean="0"/>
              <a:t>即可。</a:t>
            </a:r>
            <a:r>
              <a:rPr lang="en-US" altLang="zh-TW" sz="1600" dirty="0" smtClean="0"/>
              <a:t>CSS</a:t>
            </a:r>
            <a:r>
              <a:rPr lang="zh-TW" altLang="en-US" sz="1600" dirty="0" smtClean="0"/>
              <a:t>文件</a:t>
            </a:r>
            <a:r>
              <a:rPr lang="zh-TW" altLang="en-US" sz="2000" dirty="0" smtClean="0">
                <a:solidFill>
                  <a:srgbClr val="FF0000"/>
                </a:solidFill>
              </a:rPr>
              <a:t>直接書寫</a:t>
            </a:r>
            <a:r>
              <a:rPr lang="en-US" altLang="zh-TW" sz="2000" dirty="0" smtClean="0">
                <a:solidFill>
                  <a:srgbClr val="FF0000"/>
                </a:solidFill>
              </a:rPr>
              <a:t>CSS</a:t>
            </a:r>
            <a:r>
              <a:rPr lang="zh-TW" altLang="en-US" sz="2000" dirty="0" smtClean="0">
                <a:solidFill>
                  <a:srgbClr val="FF0000"/>
                </a:solidFill>
              </a:rPr>
              <a:t>宣告</a:t>
            </a:r>
            <a:r>
              <a:rPr lang="zh-TW" altLang="en-US" sz="1600" dirty="0" smtClean="0"/>
              <a:t>即可，</a:t>
            </a:r>
            <a:r>
              <a:rPr lang="zh-TW" altLang="en-US" sz="2000" dirty="0" smtClean="0">
                <a:solidFill>
                  <a:srgbClr val="FF0000"/>
                </a:solidFill>
              </a:rPr>
              <a:t>無須</a:t>
            </a:r>
            <a:r>
              <a:rPr lang="zh-TW" altLang="en-US" sz="1600" dirty="0" smtClean="0"/>
              <a:t>加上</a:t>
            </a:r>
            <a:r>
              <a:rPr lang="en-US" altLang="zh-TW" sz="2000" dirty="0" smtClean="0">
                <a:solidFill>
                  <a:srgbClr val="FF0000"/>
                </a:solidFill>
              </a:rPr>
              <a:t>&lt;style&gt;</a:t>
            </a:r>
            <a:r>
              <a:rPr lang="zh-TW" altLang="en-US" sz="1600" dirty="0" smtClean="0"/>
              <a:t>標籤，</a:t>
            </a:r>
            <a:r>
              <a:rPr lang="zh-TW" altLang="en-US" sz="2000" dirty="0" smtClean="0">
                <a:solidFill>
                  <a:srgbClr val="FF0000"/>
                </a:solidFill>
              </a:rPr>
              <a:t>一個</a:t>
            </a:r>
            <a:r>
              <a:rPr lang="en-US" altLang="zh-TW" sz="2000" dirty="0" smtClean="0">
                <a:solidFill>
                  <a:srgbClr val="FF0000"/>
                </a:solidFill>
              </a:rPr>
              <a:t>CSS</a:t>
            </a:r>
            <a:r>
              <a:rPr lang="zh-TW" altLang="en-US" sz="2000" dirty="0" smtClean="0">
                <a:solidFill>
                  <a:srgbClr val="FF0000"/>
                </a:solidFill>
              </a:rPr>
              <a:t>文件</a:t>
            </a:r>
            <a:r>
              <a:rPr lang="zh-TW" altLang="en-US" sz="1600" dirty="0" smtClean="0"/>
              <a:t>可被</a:t>
            </a:r>
            <a:r>
              <a:rPr lang="zh-TW" altLang="en-US" sz="2000" dirty="0" smtClean="0">
                <a:solidFill>
                  <a:srgbClr val="FF0000"/>
                </a:solidFill>
              </a:rPr>
              <a:t>多頁網頁連結</a:t>
            </a:r>
            <a:r>
              <a:rPr lang="zh-TW" altLang="en-US" sz="1600" dirty="0" smtClean="0"/>
              <a:t>，以控制多頁網頁的布局與美化，如此</a:t>
            </a:r>
            <a:r>
              <a:rPr lang="zh-TW" altLang="en-US" sz="2000" dirty="0" smtClean="0">
                <a:solidFill>
                  <a:srgbClr val="FF0000"/>
                </a:solidFill>
              </a:rPr>
              <a:t>有利於網站</a:t>
            </a:r>
            <a:r>
              <a:rPr lang="zh-TW" altLang="en-US" sz="1600" dirty="0" smtClean="0"/>
              <a:t>內每個頁面的</a:t>
            </a:r>
            <a:r>
              <a:rPr lang="zh-TW" altLang="en-US" sz="2000" dirty="0" smtClean="0">
                <a:solidFill>
                  <a:srgbClr val="FF0000"/>
                </a:solidFill>
              </a:rPr>
              <a:t>風格</a:t>
            </a:r>
            <a:r>
              <a:rPr lang="zh-TW" altLang="en-US" sz="1600" dirty="0" smtClean="0"/>
              <a:t>，</a:t>
            </a:r>
            <a:r>
              <a:rPr lang="zh-TW" altLang="en-US" sz="2000" dirty="0" smtClean="0">
                <a:solidFill>
                  <a:srgbClr val="FF0000"/>
                </a:solidFill>
              </a:rPr>
              <a:t>提升</a:t>
            </a:r>
            <a:r>
              <a:rPr lang="zh-TW" altLang="en-US" sz="1600" dirty="0" smtClean="0"/>
              <a:t>維護與更新網站內容樣式的</a:t>
            </a:r>
            <a:r>
              <a:rPr lang="zh-TW" altLang="en-US" sz="2000" dirty="0" smtClean="0">
                <a:solidFill>
                  <a:srgbClr val="FF0000"/>
                </a:solidFill>
              </a:rPr>
              <a:t>效率</a:t>
            </a:r>
            <a:r>
              <a:rPr lang="zh-TW" altLang="en-US" sz="1600" dirty="0" smtClean="0"/>
              <a:t>。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圓角化對角線角落矩形 21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firstslide"/>
              </a:rPr>
              <a:t>回章首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>
              <a:defRPr/>
            </a:pPr>
            <a:r>
              <a:rPr lang="zh-TW" altLang="en-US" dirty="0" smtClean="0"/>
              <a:t>目錄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>
          <a:xfrm>
            <a:off x="2555776" y="1347615"/>
            <a:ext cx="6131024" cy="3312368"/>
          </a:xfrm>
        </p:spPr>
        <p:txBody>
          <a:bodyPr>
            <a:normAutofit/>
          </a:bodyPr>
          <a:lstStyle/>
          <a:p>
            <a:pPr marL="0" indent="0" eaLnBrk="0" fontAlgn="base" hangingPunct="0">
              <a:spcBef>
                <a:spcPts val="800"/>
              </a:spcBef>
              <a:spcAft>
                <a:spcPct val="0"/>
              </a:spcAft>
              <a:buClr>
                <a:schemeClr val="folHlink"/>
              </a:buClr>
              <a:buNone/>
            </a:pP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3-1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　瞭解</a:t>
            </a: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CSS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美化網頁原理</a:t>
            </a:r>
            <a:endParaRPr lang="zh-TW" altLang="en-US" sz="2000" dirty="0" smtClean="0">
              <a:solidFill>
                <a:schemeClr val="tx1"/>
              </a:solidFill>
              <a:latin typeface="華康黑體 Std W5" pitchFamily="34" charset="-120"/>
              <a:ea typeface="華康黑體 Std W5" pitchFamily="34" charset="-120"/>
            </a:endParaRPr>
          </a:p>
          <a:p>
            <a:pPr marL="0" indent="0" eaLnBrk="0" fontAlgn="base" hangingPunct="0">
              <a:spcBef>
                <a:spcPts val="800"/>
              </a:spcBef>
              <a:spcAft>
                <a:spcPct val="0"/>
              </a:spcAft>
              <a:buClr>
                <a:schemeClr val="folHlink"/>
              </a:buClr>
              <a:buNone/>
            </a:pP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3-2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　</a:t>
            </a: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CSS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基本語法</a:t>
            </a:r>
            <a:endParaRPr lang="zh-TW" altLang="en-US" sz="2000" dirty="0" smtClean="0">
              <a:solidFill>
                <a:schemeClr val="tx1"/>
              </a:solidFill>
              <a:latin typeface="華康黑體 Std W5" pitchFamily="34" charset="-120"/>
              <a:ea typeface="華康黑體 Std W5" pitchFamily="34" charset="-120"/>
            </a:endParaRPr>
          </a:p>
          <a:p>
            <a:pPr marL="0" indent="0" eaLnBrk="0" fontAlgn="base" hangingPunct="0">
              <a:spcBef>
                <a:spcPts val="800"/>
              </a:spcBef>
              <a:spcAft>
                <a:spcPct val="0"/>
              </a:spcAft>
              <a:buClr>
                <a:schemeClr val="folHlink"/>
              </a:buClr>
              <a:buNone/>
            </a:pP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3-3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　美化網頁文字與邊框</a:t>
            </a:r>
          </a:p>
          <a:p>
            <a:pPr marL="0" indent="0" eaLnBrk="0" fontAlgn="base" hangingPunct="0">
              <a:spcBef>
                <a:spcPts val="800"/>
              </a:spcBef>
              <a:spcAft>
                <a:spcPct val="0"/>
              </a:spcAft>
              <a:buClr>
                <a:schemeClr val="folHlink"/>
              </a:buClr>
              <a:buNone/>
            </a:pPr>
            <a:r>
              <a:rPr lang="en-US" altLang="zh-TW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3-4</a:t>
            </a:r>
            <a:r>
              <a:rPr lang="zh-TW" altLang="en-US" sz="2000" dirty="0" smtClean="0">
                <a:solidFill>
                  <a:schemeClr val="tx1"/>
                </a:solidFill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　實力評量</a:t>
            </a:r>
            <a:endParaRPr lang="zh-TW" altLang="en-US" sz="2000" dirty="0" smtClean="0">
              <a:solidFill>
                <a:schemeClr val="tx1"/>
              </a:solidFill>
              <a:latin typeface="華康黑體 Std W5" pitchFamily="34" charset="-120"/>
              <a:ea typeface="華康黑體 Std W5" pitchFamily="34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3-3 </a:t>
            </a:r>
            <a:r>
              <a:rPr lang="zh-TW" altLang="en-US" smtClean="0"/>
              <a:t>美化網頁文字與邊框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/>
              <a:t>設計網頁時可</a:t>
            </a:r>
            <a:r>
              <a:rPr lang="zh-TW" altLang="en-US" sz="2000" dirty="0" smtClean="0">
                <a:solidFill>
                  <a:srgbClr val="FF0000"/>
                </a:solidFill>
              </a:rPr>
              <a:t>變更</a:t>
            </a:r>
            <a:r>
              <a:rPr lang="zh-TW" altLang="en-US" sz="1600" dirty="0" smtClean="0"/>
              <a:t>網頁的文字與邊框的大小、位置、顏色等</a:t>
            </a:r>
            <a:r>
              <a:rPr lang="zh-TW" altLang="en-US" sz="2000" dirty="0" smtClean="0">
                <a:solidFill>
                  <a:srgbClr val="FF0000"/>
                </a:solidFill>
              </a:rPr>
              <a:t>屬性</a:t>
            </a:r>
            <a:r>
              <a:rPr lang="zh-TW" altLang="en-US" sz="1600" dirty="0" smtClean="0"/>
              <a:t>，適當變更不同屬性可讓網頁顯得</a:t>
            </a:r>
            <a:r>
              <a:rPr lang="zh-TW" altLang="en-US" sz="2000" dirty="0" smtClean="0">
                <a:solidFill>
                  <a:srgbClr val="FF0000"/>
                </a:solidFill>
              </a:rPr>
              <a:t>更加有活力</a:t>
            </a:r>
            <a:r>
              <a:rPr lang="zh-TW" altLang="en-US" sz="1600" dirty="0" smtClean="0"/>
              <a:t>和</a:t>
            </a:r>
            <a:r>
              <a:rPr lang="zh-TW" altLang="en-US" sz="2000" dirty="0" smtClean="0">
                <a:solidFill>
                  <a:srgbClr val="FF0000"/>
                </a:solidFill>
              </a:rPr>
              <a:t>藝術感</a:t>
            </a:r>
            <a:r>
              <a:rPr lang="zh-TW" altLang="en-US" sz="1600" dirty="0" smtClean="0"/>
              <a:t>。</a:t>
            </a:r>
          </a:p>
          <a:p>
            <a:pPr marR="0" lvl="0" algn="l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3-3-1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　設計導覽列</a:t>
            </a:r>
          </a:p>
          <a:p>
            <a:pPr marR="0" lvl="0" algn="l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3-3-2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　變更文字樣式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marR="0" lvl="0" algn="l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3-3-3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　超連結效果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5" action="ppaction://hlinksldjump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4067944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6" action="ppaction://hlinksldjump"/>
              </a:rPr>
              <a:t>上一節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5076056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7" action="ppaction://hlinksldjump"/>
              </a:rPr>
              <a:t>下一節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8" action="ppaction://hlinksldjump"/>
              </a:rPr>
              <a:t>回目錄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3-3-1 </a:t>
            </a:r>
            <a:r>
              <a:rPr lang="zh-TW" altLang="en-US" smtClean="0"/>
              <a:t>設計導覽列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/>
              <a:t>在整頁</a:t>
            </a:r>
            <a:r>
              <a:rPr lang="zh-TW" altLang="en-US" sz="2000" dirty="0" smtClean="0">
                <a:solidFill>
                  <a:srgbClr val="FF0000"/>
                </a:solidFill>
              </a:rPr>
              <a:t>網頁</a:t>
            </a:r>
            <a:r>
              <a:rPr lang="zh-TW" altLang="en-US" sz="1600" dirty="0" smtClean="0"/>
              <a:t>中，</a:t>
            </a:r>
            <a:r>
              <a:rPr lang="zh-TW" altLang="en-US" sz="2000" dirty="0" smtClean="0">
                <a:solidFill>
                  <a:srgbClr val="FF0000"/>
                </a:solidFill>
              </a:rPr>
              <a:t>導覽列</a:t>
            </a:r>
            <a:r>
              <a:rPr lang="zh-TW" altLang="en-US" sz="1600" dirty="0" smtClean="0"/>
              <a:t>有著重要的作用，它能對網站資訊</a:t>
            </a:r>
            <a:r>
              <a:rPr lang="zh-TW" altLang="en-US" sz="2000" dirty="0" smtClean="0">
                <a:solidFill>
                  <a:srgbClr val="FF0000"/>
                </a:solidFill>
              </a:rPr>
              <a:t>進行分類</a:t>
            </a:r>
            <a:r>
              <a:rPr lang="zh-TW" altLang="en-US" sz="1600" dirty="0" smtClean="0"/>
              <a:t>，敘述網站的</a:t>
            </a:r>
            <a:r>
              <a:rPr lang="zh-TW" altLang="en-US" sz="2000" dirty="0" smtClean="0">
                <a:solidFill>
                  <a:srgbClr val="FF0000"/>
                </a:solidFill>
              </a:rPr>
              <a:t>導覽架構</a:t>
            </a:r>
            <a:r>
              <a:rPr lang="zh-TW" altLang="en-US" sz="1600" dirty="0" smtClean="0"/>
              <a:t>，讓瀏覽者能立即</a:t>
            </a:r>
            <a:r>
              <a:rPr lang="zh-TW" altLang="en-US" sz="2000" dirty="0" smtClean="0">
                <a:solidFill>
                  <a:srgbClr val="FF0000"/>
                </a:solidFill>
              </a:rPr>
              <a:t>瞭解</a:t>
            </a:r>
            <a:r>
              <a:rPr lang="zh-TW" altLang="en-US" sz="1600" dirty="0" smtClean="0"/>
              <a:t>網站的</a:t>
            </a:r>
            <a:r>
              <a:rPr lang="zh-TW" altLang="en-US" sz="2000" dirty="0" smtClean="0">
                <a:solidFill>
                  <a:srgbClr val="FF0000"/>
                </a:solidFill>
              </a:rPr>
              <a:t>主要內容</a:t>
            </a:r>
            <a:r>
              <a:rPr lang="zh-TW" altLang="en-US" sz="1600" dirty="0" smtClean="0"/>
              <a:t>。本例將透過</a:t>
            </a:r>
            <a:r>
              <a:rPr lang="en-US" altLang="zh-TW" sz="1600" dirty="0" smtClean="0"/>
              <a:t>CSS</a:t>
            </a:r>
            <a:r>
              <a:rPr lang="zh-TW" altLang="en-US" sz="1600" dirty="0" smtClean="0"/>
              <a:t>樣式表，將</a:t>
            </a:r>
            <a:r>
              <a:rPr lang="zh-TW" altLang="en-US" sz="2000" dirty="0" smtClean="0">
                <a:solidFill>
                  <a:srgbClr val="FF0000"/>
                </a:solidFill>
              </a:rPr>
              <a:t>垂直排列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文字選單</a:t>
            </a:r>
            <a:r>
              <a:rPr lang="zh-TW" altLang="en-US" sz="1600" dirty="0" smtClean="0"/>
              <a:t>設計成</a:t>
            </a:r>
            <a:r>
              <a:rPr lang="zh-TW" altLang="en-US" sz="2000" dirty="0" smtClean="0">
                <a:solidFill>
                  <a:srgbClr val="FF0000"/>
                </a:solidFill>
              </a:rPr>
              <a:t>水平排列</a:t>
            </a:r>
            <a:r>
              <a:rPr lang="zh-TW" altLang="en-US" sz="1600" dirty="0" smtClean="0"/>
              <a:t>效果，再變更背景色彩與文字效果，作為網頁導覽列。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3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7" name="文字版面配置區 2"/>
          <p:cNvSpPr txBox="1">
            <a:spLocks/>
          </p:cNvSpPr>
          <p:nvPr/>
        </p:nvSpPr>
        <p:spPr>
          <a:xfrm>
            <a:off x="467544" y="2355727"/>
            <a:ext cx="8229600" cy="1656183"/>
          </a:xfrm>
          <a:prstGeom prst="rect">
            <a:avLst/>
          </a:prstGeom>
        </p:spPr>
        <p:txBody>
          <a:bodyPr vert="horz" lIns="91440" tIns="45720" rIns="91440" bIns="45720" numCol="2" rtlCol="0">
            <a:noAutofit/>
          </a:bodyPr>
          <a:lstStyle/>
          <a:p>
            <a:pPr marL="0" marR="0" lvl="0" indent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4" action="ppaction://hlinksldjump"/>
              </a:rPr>
              <a:t>Step1.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4" action="ppaction://hlinksldjump"/>
              </a:rPr>
              <a:t>附加外部</a:t>
            </a: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4" action="ppaction://hlinksldjump"/>
              </a:rPr>
              <a:t>CSS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4" action="ppaction://hlinksldjump"/>
              </a:rPr>
              <a:t>檔案</a:t>
            </a:r>
          </a:p>
          <a:p>
            <a:pPr marL="0" marR="0" lvl="0" indent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5" action="ppaction://hlinksldjump"/>
              </a:rPr>
              <a:t>Step2.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5" action="ppaction://hlinksldjump"/>
              </a:rPr>
              <a:t>新增選取器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4" action="ppaction://hlinksldjump"/>
            </a:endParaRPr>
          </a:p>
          <a:p>
            <a:pPr marL="0" marR="0" lvl="0" indent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6" action="ppaction://hlinksldjump"/>
              </a:rPr>
              <a:t>Step3.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6" action="ppaction://hlinksldjump"/>
              </a:rPr>
              <a:t>設定導覽列顯示方式、邊界和內距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4" action="ppaction://hlinksldjump"/>
            </a:endParaRPr>
          </a:p>
          <a:p>
            <a:pPr marL="0" marR="0" lvl="0" indent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7" action="ppaction://hlinksldjump"/>
              </a:rPr>
              <a:t>Step4.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7" action="ppaction://hlinksldjump"/>
              </a:rPr>
              <a:t> 設定導覽列背景顏色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4" action="ppaction://hlinksldjump"/>
            </a:endParaRPr>
          </a:p>
          <a:p>
            <a:pPr marL="0" marR="0" lvl="0" indent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8" action="ppaction://hlinksldjump"/>
              </a:rPr>
              <a:t>Step5.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8" action="ppaction://hlinksldjump"/>
              </a:rPr>
              <a:t>設定導覽列清單邊框效果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4" action="ppaction://hlinksldjump"/>
            </a:endParaRPr>
          </a:p>
          <a:p>
            <a:pPr marL="0" marR="0" lvl="0" indent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9" action="ppaction://hlinksldjump"/>
              </a:rPr>
              <a:t>Step6.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9" action="ppaction://hlinksldjump"/>
              </a:rPr>
              <a:t>新增選取器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4" action="ppaction://hlinksldjump"/>
            </a:endParaRPr>
          </a:p>
          <a:p>
            <a:pPr marL="0" marR="0" lvl="0" indent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10" action="ppaction://hlinksldjump"/>
              </a:rPr>
              <a:t>Step7. 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10" action="ppaction://hlinksldjump"/>
              </a:rPr>
              <a:t>設定導覽列清單文字的高度、寬度和項目顯示方式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4" action="ppaction://hlinksldjump"/>
            </a:endParaRPr>
          </a:p>
          <a:p>
            <a:pPr marL="0" marR="0" lvl="0" indent="0" algn="l" defTabSz="914400" rtl="0" eaLnBrk="0" fontAlgn="base" latinLnBrk="0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Tx/>
              <a:buFont typeface="Arial" pitchFamily="34" charset="0"/>
              <a:buNone/>
              <a:tabLst/>
              <a:defRPr/>
            </a:pPr>
            <a:r>
              <a:rPr kumimoji="0" lang="en-US" altLang="zh-TW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11" action="ppaction://hlinksldjump"/>
              </a:rPr>
              <a:t>Step8.</a:t>
            </a:r>
            <a:r>
              <a:rPr kumimoji="0" lang="zh-TW" altLang="en-US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華康黑體 Std W5" pitchFamily="34" charset="-120"/>
                <a:ea typeface="華康黑體 Std W5" pitchFamily="34" charset="-120"/>
                <a:cs typeface="+mn-cs"/>
                <a:hlinkClick r:id="rId11" action="ppaction://hlinksldjump"/>
              </a:rPr>
              <a:t> 設定文字效果</a:t>
            </a:r>
            <a:endParaRPr kumimoji="0" lang="zh-TW" altLang="en-US" sz="16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華康黑體 Std W5" pitchFamily="34" charset="-120"/>
              <a:ea typeface="華康黑體 Std W5" pitchFamily="34" charset="-120"/>
              <a:cs typeface="+mn-cs"/>
              <a:hlinkClick r:id="rId2" action="ppaction://hlinksldjump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dirty="0" smtClean="0"/>
              <a:t>Step1. </a:t>
            </a:r>
            <a:r>
              <a:rPr lang="zh-TW" altLang="en-US" sz="3200" dirty="0" smtClean="0"/>
              <a:t>附加外部</a:t>
            </a:r>
            <a:r>
              <a:rPr lang="en-US" altLang="zh-TW" sz="3200" dirty="0" smtClean="0"/>
              <a:t>CSS</a:t>
            </a:r>
            <a:r>
              <a:rPr lang="zh-TW" altLang="en-US" sz="3200" dirty="0" smtClean="0"/>
              <a:t>檔案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4338" name="Picture 2" descr="C:\Laura_2015\PPS\GR-H5C3JQ\Tif\Tif03\3-3-02a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46994"/>
            <a:ext cx="4705351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Laura_2015\PPS\GR-H5C3JQ\Tif\Tif03\3-3-02b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347614"/>
            <a:ext cx="1584176" cy="8635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Laura_2015\PPS\GR-H5C3JQ\Tif\Tif03\3-3-02c.ti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6742" y="2211710"/>
            <a:ext cx="2907679" cy="2359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Step2. </a:t>
            </a:r>
            <a:r>
              <a:rPr lang="zh-TW" altLang="en-US" sz="3200" smtClean="0"/>
              <a:t>新增選取器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5362" name="Picture 2" descr="C:\Laura_2015\PPS\GR-H5C3JQ\Tif\Tif03\3-3-03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69570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Step3. </a:t>
            </a:r>
            <a:r>
              <a:rPr lang="zh-TW" altLang="en-US" sz="3200" smtClean="0"/>
              <a:t>設定導覽列顯示方式、邊界和內距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6386" name="Picture 2" descr="C:\Laura_2015\PPS\GR-H5C3JQ\Tif\Tif03\3-3-04a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01620"/>
            <a:ext cx="3960440" cy="29703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C:\Laura_2015\PPS\GR-H5C3JQ\Tif\Tif03\3-3-04b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1694" y="1449164"/>
            <a:ext cx="3993059" cy="29947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Step4.</a:t>
            </a:r>
            <a:r>
              <a:rPr lang="zh-TW" altLang="en-US" sz="3200" smtClean="0"/>
              <a:t> 設定導覽列背景顏色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7410" name="Picture 2" descr="C:\Laura_2015\PPS\GR-H5C3JQ\Tif\Tif03\3-3-05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316625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Step5. </a:t>
            </a:r>
            <a:r>
              <a:rPr lang="zh-TW" altLang="en-US" sz="3200" smtClean="0"/>
              <a:t>設定導覽列清單邊框效果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8434" name="Picture 2" descr="C:\Laura_2015\PPS\GR-H5C3JQ\Tif\Tif03\3-3-06a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825" y="1612165"/>
            <a:ext cx="3938451" cy="2953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C:\Laura_2015\PPS\GR-H5C3JQ\Tif\Tif03\3-3-06b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52357" y="1491630"/>
            <a:ext cx="4159766" cy="3119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Step6. </a:t>
            </a:r>
            <a:r>
              <a:rPr lang="zh-TW" altLang="en-US" sz="3200" smtClean="0"/>
              <a:t>新增選取器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9458" name="Picture 2" descr="C:\Laura_2015\PPS\GR-H5C3JQ\Tif\Tif03\3-3-07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613" y="1419622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Step7. </a:t>
            </a:r>
            <a:r>
              <a:rPr lang="zh-TW" altLang="en-US" sz="3200" smtClean="0"/>
              <a:t>設定導覽列清單文字的高度、寬度和項目顯示方式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0482" name="Picture 2" descr="C:\Laura_2015\PPS\GR-H5C3JQ\Tif\Tif03\3-3-08a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37624"/>
            <a:ext cx="4392488" cy="32943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C:\Laura_2015\PPS\GR-H5C3JQ\Tif\Tif03\3-3-08b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1595438"/>
            <a:ext cx="3990049" cy="2992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Step8.</a:t>
            </a:r>
            <a:r>
              <a:rPr lang="zh-TW" altLang="en-US" sz="3200" smtClean="0"/>
              <a:t> 設定文字效果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1506" name="Picture 2" descr="C:\Laura_2015\PPS\GR-H5C3JQ\Tif\Tif03\3-3-09a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888" y="1490396"/>
            <a:ext cx="4130104" cy="3097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507" name="Picture 3" descr="C:\Laura_2015\PPS\GR-H5C3JQ\Tif\Tif03\3-3-09b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1587493"/>
            <a:ext cx="3964649" cy="2973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n-US" altLang="zh-TW" dirty="0" smtClean="0"/>
              <a:t>3-1 </a:t>
            </a:r>
            <a:r>
              <a:rPr lang="zh-TW" altLang="en-US" dirty="0" smtClean="0"/>
              <a:t>瞭解</a:t>
            </a:r>
            <a:r>
              <a:rPr lang="en-US" altLang="zh-TW" dirty="0" smtClean="0"/>
              <a:t>CSS</a:t>
            </a:r>
            <a:r>
              <a:rPr lang="zh-TW" altLang="en-US" dirty="0" smtClean="0"/>
              <a:t>美化網頁原理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/>
              <a:t>使用</a:t>
            </a:r>
            <a:r>
              <a:rPr lang="en-US" altLang="zh-TW" sz="2000" dirty="0" smtClean="0">
                <a:solidFill>
                  <a:srgbClr val="FF0000"/>
                </a:solidFill>
              </a:rPr>
              <a:t>HTML</a:t>
            </a:r>
            <a:r>
              <a:rPr lang="zh-TW" altLang="en-US" sz="1600" dirty="0" smtClean="0"/>
              <a:t>標籤可將文字、圖片等</a:t>
            </a:r>
            <a:r>
              <a:rPr lang="zh-TW" altLang="en-US" sz="2000" dirty="0" smtClean="0">
                <a:solidFill>
                  <a:srgbClr val="FF0000"/>
                </a:solidFill>
              </a:rPr>
              <a:t>內容</a:t>
            </a:r>
            <a:r>
              <a:rPr lang="zh-TW" altLang="en-US" sz="1600" dirty="0" smtClean="0"/>
              <a:t>加入網頁中，並可套用其</a:t>
            </a:r>
            <a:r>
              <a:rPr lang="zh-TW" altLang="en-US" sz="2000" dirty="0" smtClean="0">
                <a:solidFill>
                  <a:srgbClr val="FF0000"/>
                </a:solidFill>
              </a:rPr>
              <a:t>預設的樣式</a:t>
            </a:r>
            <a:r>
              <a:rPr lang="zh-TW" altLang="en-US" sz="1600" dirty="0" smtClean="0"/>
              <a:t>，調整網頁物件</a:t>
            </a:r>
            <a:r>
              <a:rPr lang="zh-TW" altLang="en-US" sz="2000" dirty="0" smtClean="0">
                <a:solidFill>
                  <a:srgbClr val="FF0000"/>
                </a:solidFill>
              </a:rPr>
              <a:t>效果</a:t>
            </a:r>
            <a:r>
              <a:rPr lang="zh-TW" altLang="en-US" sz="1600" dirty="0" smtClean="0"/>
              <a:t>，但</a:t>
            </a:r>
            <a:r>
              <a:rPr lang="en-US" altLang="zh-TW" sz="1600" dirty="0" smtClean="0"/>
              <a:t>HTML</a:t>
            </a:r>
            <a:r>
              <a:rPr lang="zh-TW" altLang="en-US" sz="1600" dirty="0" smtClean="0"/>
              <a:t>標籤</a:t>
            </a:r>
            <a:r>
              <a:rPr lang="zh-TW" altLang="en-US" sz="2000" dirty="0" smtClean="0">
                <a:solidFill>
                  <a:srgbClr val="FF0000"/>
                </a:solidFill>
              </a:rPr>
              <a:t>樣式較少</a:t>
            </a:r>
            <a:r>
              <a:rPr lang="zh-TW" altLang="en-US" sz="1600" dirty="0" smtClean="0"/>
              <a:t>，且</a:t>
            </a:r>
            <a:r>
              <a:rPr lang="zh-TW" altLang="en-US" sz="2000" dirty="0" smtClean="0">
                <a:solidFill>
                  <a:srgbClr val="FF0000"/>
                </a:solidFill>
              </a:rPr>
              <a:t>依賴瀏覽器的支援</a:t>
            </a:r>
            <a:r>
              <a:rPr lang="zh-TW" altLang="en-US" sz="1600" dirty="0" smtClean="0"/>
              <a:t>，因此</a:t>
            </a:r>
            <a:r>
              <a:rPr lang="zh-TW" altLang="en-US" sz="2000" dirty="0" smtClean="0">
                <a:solidFill>
                  <a:srgbClr val="FF0000"/>
                </a:solidFill>
              </a:rPr>
              <a:t>同一頁網頁</a:t>
            </a:r>
            <a:r>
              <a:rPr lang="zh-TW" altLang="en-US" sz="1600" dirty="0" smtClean="0"/>
              <a:t>在</a:t>
            </a:r>
            <a:r>
              <a:rPr lang="zh-TW" altLang="en-US" sz="2000" dirty="0" smtClean="0">
                <a:solidFill>
                  <a:srgbClr val="FF0000"/>
                </a:solidFill>
              </a:rPr>
              <a:t>不同的瀏覽器</a:t>
            </a:r>
            <a:r>
              <a:rPr lang="zh-TW" altLang="en-US" sz="1600" dirty="0" smtClean="0"/>
              <a:t>中可能會呈現</a:t>
            </a:r>
            <a:r>
              <a:rPr lang="zh-TW" altLang="en-US" sz="2000" dirty="0" smtClean="0">
                <a:solidFill>
                  <a:srgbClr val="FF0000"/>
                </a:solidFill>
              </a:rPr>
              <a:t>不同的效果</a:t>
            </a:r>
            <a:r>
              <a:rPr lang="zh-TW" altLang="en-US" sz="1600" dirty="0" smtClean="0"/>
              <a:t>，但是使用</a:t>
            </a:r>
            <a:r>
              <a:rPr lang="en-US" altLang="zh-TW" sz="2000" dirty="0" smtClean="0">
                <a:solidFill>
                  <a:srgbClr val="FF0000"/>
                </a:solidFill>
              </a:rPr>
              <a:t>CSS</a:t>
            </a:r>
            <a:r>
              <a:rPr lang="zh-TW" altLang="en-US" sz="2000" dirty="0" smtClean="0">
                <a:solidFill>
                  <a:srgbClr val="FF0000"/>
                </a:solidFill>
              </a:rPr>
              <a:t>布局與美化</a:t>
            </a:r>
            <a:r>
              <a:rPr lang="zh-TW" altLang="en-US" sz="1600" dirty="0" smtClean="0"/>
              <a:t>網頁物件，可增加</a:t>
            </a:r>
            <a:r>
              <a:rPr lang="zh-TW" altLang="en-US" sz="2000" dirty="0" smtClean="0">
                <a:solidFill>
                  <a:srgbClr val="FF0000"/>
                </a:solidFill>
              </a:rPr>
              <a:t>更多的樣式</a:t>
            </a:r>
            <a:r>
              <a:rPr lang="zh-TW" altLang="en-US" sz="1600" dirty="0" smtClean="0"/>
              <a:t>並使網頁在瀏覽器中的呈現</a:t>
            </a:r>
            <a:r>
              <a:rPr lang="zh-TW" altLang="en-US" sz="2000" dirty="0" smtClean="0">
                <a:solidFill>
                  <a:srgbClr val="FF0000"/>
                </a:solidFill>
              </a:rPr>
              <a:t>效果</a:t>
            </a:r>
            <a:r>
              <a:rPr lang="zh-TW" altLang="en-US" sz="1600" dirty="0" smtClean="0"/>
              <a:t>更加</a:t>
            </a:r>
            <a:r>
              <a:rPr lang="zh-TW" altLang="en-US" sz="2000" dirty="0" smtClean="0">
                <a:solidFill>
                  <a:srgbClr val="FF0000"/>
                </a:solidFill>
              </a:rPr>
              <a:t>一致</a:t>
            </a:r>
            <a:r>
              <a:rPr lang="zh-TW" altLang="en-US" sz="1600" dirty="0" smtClean="0"/>
              <a:t>。</a:t>
            </a:r>
          </a:p>
          <a:p>
            <a:pPr marR="0" lvl="0" algn="l" eaLnBrk="0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圖：只有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HTML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內容的網頁效果</a:t>
            </a:r>
          </a:p>
          <a:p>
            <a:pPr marR="0" lvl="0" algn="l" eaLnBrk="0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圖：使用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CSS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布局與美化後的網頁效果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5076056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4" action="ppaction://hlinksldjump"/>
              </a:rPr>
              <a:t>下一節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5" action="ppaction://hlinksldjump"/>
              </a:rPr>
              <a:t>回目錄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8" name="圓角化對角線角落矩形 7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3-3-2 </a:t>
            </a:r>
            <a:r>
              <a:rPr lang="zh-TW" altLang="en-US" smtClean="0"/>
              <a:t>變更文字樣式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/>
              <a:t>如果</a:t>
            </a:r>
            <a:r>
              <a:rPr lang="zh-TW" altLang="en-US" sz="2000" dirty="0" smtClean="0">
                <a:solidFill>
                  <a:srgbClr val="FF0000"/>
                </a:solidFill>
              </a:rPr>
              <a:t>整頁網頁</a:t>
            </a:r>
            <a:r>
              <a:rPr lang="zh-TW" altLang="en-US" sz="1600" dirty="0" smtClean="0"/>
              <a:t>的文字都使用</a:t>
            </a:r>
            <a:r>
              <a:rPr lang="zh-TW" altLang="en-US" sz="2000" dirty="0" smtClean="0">
                <a:solidFill>
                  <a:srgbClr val="FF0000"/>
                </a:solidFill>
              </a:rPr>
              <a:t>同一種樣式</a:t>
            </a:r>
            <a:r>
              <a:rPr lang="zh-TW" altLang="en-US" sz="1600" dirty="0" smtClean="0"/>
              <a:t>，將</a:t>
            </a:r>
            <a:r>
              <a:rPr lang="zh-TW" altLang="en-US" sz="2000" dirty="0" smtClean="0">
                <a:solidFill>
                  <a:srgbClr val="FF0000"/>
                </a:solidFill>
              </a:rPr>
              <a:t>無法突出</a:t>
            </a:r>
            <a:r>
              <a:rPr lang="zh-TW" altLang="en-US" sz="1600" dirty="0" smtClean="0"/>
              <a:t>內容</a:t>
            </a:r>
            <a:r>
              <a:rPr lang="zh-TW" altLang="en-US" sz="2000" dirty="0" smtClean="0">
                <a:solidFill>
                  <a:srgbClr val="FF0000"/>
                </a:solidFill>
              </a:rPr>
              <a:t>重點</a:t>
            </a:r>
            <a:r>
              <a:rPr lang="zh-TW" altLang="en-US" sz="1600" dirty="0" smtClean="0"/>
              <a:t>，增加內容理解的困難度，因此大都會使用</a:t>
            </a:r>
            <a:r>
              <a:rPr lang="en-US" altLang="zh-TW" sz="1600" dirty="0" smtClean="0"/>
              <a:t>CSS</a:t>
            </a:r>
            <a:r>
              <a:rPr lang="zh-TW" altLang="en-US" sz="1600" dirty="0" smtClean="0"/>
              <a:t>的文字相關屬性，</a:t>
            </a:r>
            <a:r>
              <a:rPr lang="zh-TW" altLang="en-US" sz="2000" dirty="0" smtClean="0">
                <a:solidFill>
                  <a:srgbClr val="FF0000"/>
                </a:solidFill>
              </a:rPr>
              <a:t>適當調整</a:t>
            </a:r>
            <a:r>
              <a:rPr lang="zh-TW" altLang="en-US" sz="1600" dirty="0" smtClean="0"/>
              <a:t>文字</a:t>
            </a:r>
            <a:r>
              <a:rPr lang="zh-TW" altLang="en-US" sz="2000" dirty="0" smtClean="0">
                <a:solidFill>
                  <a:srgbClr val="FF0000"/>
                </a:solidFill>
              </a:rPr>
              <a:t>效果</a:t>
            </a:r>
            <a:r>
              <a:rPr lang="zh-TW" altLang="en-US" sz="1600" dirty="0" smtClean="0"/>
              <a:t>，</a:t>
            </a:r>
            <a:r>
              <a:rPr lang="zh-TW" altLang="en-US" sz="2000" dirty="0" smtClean="0">
                <a:solidFill>
                  <a:srgbClr val="FF0000"/>
                </a:solidFill>
              </a:rPr>
              <a:t>突出重點</a:t>
            </a:r>
            <a:r>
              <a:rPr lang="zh-TW" altLang="en-US" sz="1600" dirty="0" smtClean="0"/>
              <a:t>，既可讓瀏覽者</a:t>
            </a:r>
            <a:r>
              <a:rPr lang="zh-TW" altLang="en-US" sz="2000" dirty="0" smtClean="0">
                <a:solidFill>
                  <a:srgbClr val="FF0000"/>
                </a:solidFill>
              </a:rPr>
              <a:t>易於區分內容</a:t>
            </a:r>
            <a:r>
              <a:rPr lang="zh-TW" altLang="en-US" sz="1600" dirty="0" smtClean="0"/>
              <a:t>，又能</a:t>
            </a:r>
            <a:r>
              <a:rPr lang="zh-TW" altLang="en-US" sz="2000" dirty="0" smtClean="0">
                <a:solidFill>
                  <a:srgbClr val="FF0000"/>
                </a:solidFill>
              </a:rPr>
              <a:t>消除</a:t>
            </a:r>
            <a:r>
              <a:rPr lang="zh-TW" altLang="en-US" sz="1600" dirty="0" smtClean="0"/>
              <a:t>千篇一律之文字效果所造成的</a:t>
            </a:r>
            <a:r>
              <a:rPr lang="zh-TW" altLang="en-US" sz="2000" dirty="0" smtClean="0">
                <a:solidFill>
                  <a:srgbClr val="FF0000"/>
                </a:solidFill>
              </a:rPr>
              <a:t>視覺疲勞</a:t>
            </a:r>
            <a:r>
              <a:rPr lang="zh-TW" altLang="en-US" sz="1600" dirty="0" smtClean="0"/>
              <a:t>。</a:t>
            </a:r>
          </a:p>
          <a:p>
            <a:pPr marR="0" lvl="0" algn="l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Step1.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新增選取器</a:t>
            </a:r>
          </a:p>
          <a:p>
            <a:pPr marR="0" lvl="0" algn="l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Step2.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設定標題文字字體和邊界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marR="0" lvl="0" algn="l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Step3.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更改段落文字樣式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marR="0" lvl="0" algn="l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Step4.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設定段落文字格式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marR="0" lvl="0" algn="l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6" action="ppaction://hlinksldjump"/>
              </a:rPr>
              <a:t>Step5.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6" action="ppaction://hlinksldjump"/>
              </a:rPr>
              <a:t>設定段落文字上邊界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marR="0" lvl="0" algn="l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7" action="ppaction://hlinksldjump"/>
              </a:rPr>
              <a:t>Step6.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7" action="ppaction://hlinksldjump"/>
              </a:rPr>
              <a:t>設定價格文字顏色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8" action="ppaction://hlinksldjump"/>
            </a:endParaRPr>
          </a:p>
          <a:p>
            <a:pPr marR="0" lvl="0" algn="l" eaLnBrk="0" fontAlgn="base" hangingPunct="0">
              <a:spcAft>
                <a:spcPct val="0"/>
              </a:spcAft>
              <a:buClr>
                <a:schemeClr val="folHlink"/>
              </a:buClr>
            </a:pP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8" action="ppaction://hlinksldjump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9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Step1. </a:t>
            </a:r>
            <a:r>
              <a:rPr lang="zh-TW" altLang="en-US" sz="3200" smtClean="0"/>
              <a:t>新增選取器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2530" name="Picture 2" descr="C:\Laura_2015\PPS\GR-H5C3JQ\Tif\Tif03\3-3-1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55363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Step2. </a:t>
            </a:r>
            <a:r>
              <a:rPr lang="zh-TW" altLang="en-US" sz="3200" smtClean="0"/>
              <a:t>設定標題文字字體和邊界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3554" name="Picture 2" descr="C:\Laura_2015\PPS\GR-H5C3JQ\Tif\Tif03\3-3-12a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370742"/>
            <a:ext cx="4097622" cy="3073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555" name="Picture 3" descr="C:\Laura_2015\PPS\GR-H5C3JQ\Tif\Tif03\3-3-12b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7135" y="1358266"/>
            <a:ext cx="3910210" cy="2932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Step3. </a:t>
            </a:r>
            <a:r>
              <a:rPr lang="zh-TW" altLang="en-US" sz="3200" smtClean="0"/>
              <a:t>更改段落文字樣式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4578" name="Picture 2" descr="C:\Laura_2015\PPS\GR-H5C3JQ\Tif\Tif03\3-3-13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411657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Step4. </a:t>
            </a:r>
            <a:r>
              <a:rPr lang="zh-TW" altLang="en-US" sz="3200" smtClean="0"/>
              <a:t>設定段落文字格式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5602" name="Picture 2" descr="C:\Laura_2015\PPS\GR-H5C3JQ\Tif\Tif03\3-3-14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91630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Step5. </a:t>
            </a:r>
            <a:r>
              <a:rPr lang="zh-TW" altLang="en-US" sz="3200" smtClean="0"/>
              <a:t>設定段落文字上邊界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6626" name="Picture 2" descr="C:\Laura_2015\PPS\GR-H5C3JQ\Tif\Tif03\3-3-15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361061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Step6. </a:t>
            </a:r>
            <a:r>
              <a:rPr lang="zh-TW" altLang="en-US" sz="3200" smtClean="0"/>
              <a:t>設定價格文字顏色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7650" name="Picture 2" descr="C:\Laura_2015\PPS\GR-H5C3JQ\Tif\Tif03\3-3-16a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721" y="1419001"/>
            <a:ext cx="4129287" cy="30969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1" name="Picture 3" descr="C:\Laura_2015\PPS\GR-H5C3JQ\Tif\Tif03\3-3-16b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2062" y="1555447"/>
            <a:ext cx="4052426" cy="30393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3-3-3 </a:t>
            </a:r>
            <a:r>
              <a:rPr lang="zh-TW" altLang="en-US" smtClean="0"/>
              <a:t>超連結效果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2000" dirty="0" smtClean="0">
                <a:solidFill>
                  <a:srgbClr val="FF0000"/>
                </a:solidFill>
              </a:rPr>
              <a:t>加入超連結</a:t>
            </a:r>
            <a:r>
              <a:rPr lang="zh-TW" altLang="en-US" sz="1600" dirty="0" smtClean="0"/>
              <a:t>後，文字會</a:t>
            </a:r>
            <a:r>
              <a:rPr lang="zh-TW" altLang="en-US" sz="2000" dirty="0" smtClean="0">
                <a:solidFill>
                  <a:srgbClr val="FF0000"/>
                </a:solidFill>
              </a:rPr>
              <a:t>自動套用</a:t>
            </a:r>
            <a:r>
              <a:rPr lang="en-US" altLang="zh-TW" sz="1600" dirty="0" smtClean="0"/>
              <a:t>&lt;a&gt;</a:t>
            </a:r>
            <a:r>
              <a:rPr lang="zh-TW" altLang="en-US" sz="1600" dirty="0" smtClean="0"/>
              <a:t>標籤的樣式，即</a:t>
            </a:r>
            <a:r>
              <a:rPr lang="zh-TW" altLang="en-US" sz="2000" dirty="0" smtClean="0">
                <a:solidFill>
                  <a:srgbClr val="FF0000"/>
                </a:solidFill>
              </a:rPr>
              <a:t>藍色文字</a:t>
            </a:r>
            <a:r>
              <a:rPr lang="zh-TW" altLang="en-US" sz="1600" dirty="0" smtClean="0"/>
              <a:t>加上</a:t>
            </a:r>
            <a:r>
              <a:rPr lang="zh-TW" altLang="en-US" sz="2000" dirty="0" smtClean="0">
                <a:solidFill>
                  <a:srgbClr val="FF0000"/>
                </a:solidFill>
              </a:rPr>
              <a:t>底線</a:t>
            </a:r>
            <a:r>
              <a:rPr lang="zh-TW" altLang="en-US" sz="1600" dirty="0" smtClean="0"/>
              <a:t>效果，雖然能提醒瀏覽者超連結文字所在位置，但</a:t>
            </a:r>
            <a:r>
              <a:rPr lang="zh-TW" altLang="en-US" sz="2000" dirty="0" smtClean="0">
                <a:solidFill>
                  <a:srgbClr val="FF0000"/>
                </a:solidFill>
              </a:rPr>
              <a:t>固定的樣式</a:t>
            </a:r>
            <a:r>
              <a:rPr lang="zh-TW" altLang="en-US" sz="1600" dirty="0" smtClean="0"/>
              <a:t>會影響網頁設計的色彩效果，因此在本例中將</a:t>
            </a:r>
            <a:r>
              <a:rPr lang="zh-TW" altLang="en-US" sz="2000" dirty="0" smtClean="0">
                <a:solidFill>
                  <a:srgbClr val="FF0000"/>
                </a:solidFill>
              </a:rPr>
              <a:t>透過</a:t>
            </a:r>
            <a:r>
              <a:rPr lang="en-US" altLang="zh-TW" sz="2000" dirty="0" smtClean="0">
                <a:solidFill>
                  <a:srgbClr val="FF0000"/>
                </a:solidFill>
              </a:rPr>
              <a:t>CSS</a:t>
            </a:r>
            <a:r>
              <a:rPr lang="zh-TW" altLang="en-US" sz="2000" dirty="0" smtClean="0">
                <a:solidFill>
                  <a:srgbClr val="FF0000"/>
                </a:solidFill>
              </a:rPr>
              <a:t>變更</a:t>
            </a:r>
            <a:r>
              <a:rPr lang="zh-TW" altLang="en-US" sz="1600" dirty="0" smtClean="0"/>
              <a:t>超連結不同狀態的</a:t>
            </a:r>
            <a:r>
              <a:rPr lang="zh-TW" altLang="en-US" sz="2000" dirty="0" smtClean="0">
                <a:solidFill>
                  <a:srgbClr val="FF0000"/>
                </a:solidFill>
              </a:rPr>
              <a:t>外觀樣式</a:t>
            </a:r>
            <a:r>
              <a:rPr lang="zh-TW" altLang="en-US" sz="1600" dirty="0" smtClean="0"/>
              <a:t>，符合網頁外觀設計，同時不失互動效果。</a:t>
            </a:r>
          </a:p>
          <a:p>
            <a:pPr marR="0" lvl="0" algn="l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Step1.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設定超連結和新增選取器</a:t>
            </a:r>
          </a:p>
          <a:p>
            <a:pPr marR="0" lvl="0" algn="l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Step2.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設定超連結文字的顏色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marR="0" lvl="0" algn="l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Step3.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設定超連結效果文字的顏色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marR="0" lvl="0" algn="l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Step4.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將剩餘清單文字設定超連結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6" action="ppaction://hlinksldjump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7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Step1. </a:t>
            </a:r>
            <a:r>
              <a:rPr lang="zh-TW" altLang="en-US" sz="3200" smtClean="0"/>
              <a:t>設定超連結和新增選取器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8674" name="Picture 2" descr="C:\Laura_2015\PPS\GR-H5C3JQ\Tif\Tif03\3-3-18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84849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Step2. </a:t>
            </a:r>
            <a:r>
              <a:rPr lang="zh-TW" altLang="en-US" sz="3200" smtClean="0"/>
              <a:t>設定超連結文字的顏色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9698" name="Picture 2" descr="C:\Laura_2015\PPS\GR-H5C3JQ\Tif\Tif03\3-3-19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1459" y="1368905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只有</a:t>
            </a:r>
            <a:r>
              <a:rPr lang="en-US" altLang="zh-TW" smtClean="0"/>
              <a:t>HTML</a:t>
            </a:r>
            <a:r>
              <a:rPr lang="zh-TW" altLang="en-US" smtClean="0"/>
              <a:t>內容的網頁效果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1026" name="Picture 2" descr="C:\Laura_2015\PPS\GR-H5C3JQ\Tif\Tif03\3-1-01a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1481459"/>
            <a:ext cx="4046009" cy="3034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Step3. </a:t>
            </a:r>
            <a:r>
              <a:rPr lang="zh-TW" altLang="en-US" sz="3200" smtClean="0"/>
              <a:t>設定超連結效果文字的顏色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0722" name="Picture 2" descr="C:\Laura_2015\PPS\GR-H5C3JQ\Tif\Tif03\3-3-20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362075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Step4. </a:t>
            </a:r>
            <a:r>
              <a:rPr lang="zh-TW" altLang="en-US" sz="3200" smtClean="0"/>
              <a:t>將剩餘清單文字設定超連結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1746" name="Picture 2" descr="C:\Laura_2015\PPS\GR-H5C3JQ\Tif\Tif03\3-3-21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91009"/>
            <a:ext cx="4705350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smtClean="0"/>
              <a:t>3-3-4 </a:t>
            </a:r>
            <a:r>
              <a:rPr lang="zh-TW" altLang="en-US" smtClean="0"/>
              <a:t>美化邊框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2000" dirty="0" smtClean="0">
                <a:solidFill>
                  <a:srgbClr val="FF0000"/>
                </a:solidFill>
              </a:rPr>
              <a:t>網頁</a:t>
            </a:r>
            <a:r>
              <a:rPr lang="zh-TW" altLang="en-US" sz="1600" dirty="0" smtClean="0"/>
              <a:t>中包含了多個</a:t>
            </a:r>
            <a:r>
              <a:rPr lang="zh-TW" altLang="en-US" sz="2000" dirty="0" smtClean="0">
                <a:solidFill>
                  <a:srgbClr val="FF0000"/>
                </a:solidFill>
              </a:rPr>
              <a:t>區塊</a:t>
            </a:r>
            <a:r>
              <a:rPr lang="zh-TW" altLang="en-US" sz="1600" dirty="0" smtClean="0"/>
              <a:t>，</a:t>
            </a:r>
            <a:r>
              <a:rPr lang="zh-TW" altLang="en-US" sz="2000" dirty="0" smtClean="0">
                <a:solidFill>
                  <a:srgbClr val="FF0000"/>
                </a:solidFill>
              </a:rPr>
              <a:t>加入</a:t>
            </a:r>
            <a:r>
              <a:rPr lang="zh-TW" altLang="en-US" sz="1600" dirty="0" smtClean="0"/>
              <a:t>區塊</a:t>
            </a:r>
            <a:r>
              <a:rPr lang="zh-TW" altLang="en-US" sz="2000" dirty="0" smtClean="0">
                <a:solidFill>
                  <a:srgbClr val="FF0000"/>
                </a:solidFill>
              </a:rPr>
              <a:t>邊框</a:t>
            </a:r>
            <a:r>
              <a:rPr lang="zh-TW" altLang="en-US" sz="1600" dirty="0" smtClean="0"/>
              <a:t>，可</a:t>
            </a:r>
            <a:r>
              <a:rPr lang="zh-TW" altLang="en-US" sz="2000" dirty="0" smtClean="0">
                <a:solidFill>
                  <a:srgbClr val="FF0000"/>
                </a:solidFill>
              </a:rPr>
              <a:t>明顯分隔</a:t>
            </a:r>
            <a:r>
              <a:rPr lang="zh-TW" altLang="en-US" sz="1600" dirty="0" smtClean="0"/>
              <a:t>每個區塊，讓網頁內容</a:t>
            </a:r>
            <a:r>
              <a:rPr lang="zh-TW" altLang="en-US" sz="2000" dirty="0" smtClean="0">
                <a:solidFill>
                  <a:srgbClr val="FF0000"/>
                </a:solidFill>
              </a:rPr>
              <a:t>排版</a:t>
            </a:r>
            <a:r>
              <a:rPr lang="zh-TW" altLang="en-US" sz="1600" dirty="0" smtClean="0"/>
              <a:t>效果顯得更為</a:t>
            </a:r>
            <a:r>
              <a:rPr lang="zh-TW" altLang="en-US" sz="2000" dirty="0" smtClean="0">
                <a:solidFill>
                  <a:srgbClr val="FF0000"/>
                </a:solidFill>
              </a:rPr>
              <a:t>整齊有序</a:t>
            </a:r>
            <a:r>
              <a:rPr lang="zh-TW" altLang="en-US" sz="1600" dirty="0" smtClean="0"/>
              <a:t>。本小節教大家</a:t>
            </a:r>
            <a:r>
              <a:rPr lang="zh-TW" altLang="en-US" sz="2000" dirty="0" smtClean="0">
                <a:solidFill>
                  <a:srgbClr val="FF0000"/>
                </a:solidFill>
              </a:rPr>
              <a:t>設定邊框樣式</a:t>
            </a:r>
            <a:r>
              <a:rPr lang="zh-TW" altLang="en-US" sz="1600" dirty="0" smtClean="0"/>
              <a:t>和</a:t>
            </a:r>
            <a:r>
              <a:rPr lang="zh-TW" altLang="en-US" sz="2000" dirty="0" smtClean="0">
                <a:solidFill>
                  <a:srgbClr val="FF0000"/>
                </a:solidFill>
              </a:rPr>
              <a:t>文字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內距間距</a:t>
            </a:r>
            <a:r>
              <a:rPr lang="zh-TW" altLang="en-US" sz="1600" dirty="0" smtClean="0"/>
              <a:t>及背景顏色。</a:t>
            </a:r>
          </a:p>
          <a:p>
            <a:pPr marR="0" lvl="0" algn="l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Step1.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新增選取器並設定區塊邊框樣式</a:t>
            </a:r>
          </a:p>
          <a:p>
            <a:pPr marR="0" lvl="0" algn="l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Step2.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設定圖片邊框樣式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marR="0" lvl="0" algn="l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Step3.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4" action="ppaction://hlinksldjump"/>
              </a:rPr>
              <a:t>新增選取器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2" action="ppaction://hlinksldjump"/>
            </a:endParaRPr>
          </a:p>
          <a:p>
            <a:pPr marR="0" lvl="0" algn="l" eaLnBrk="0" fontAlgn="base" hangingPunct="0"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Step4. 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5" action="ppaction://hlinksldjump"/>
              </a:rPr>
              <a:t>設定字體邊框樣式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6" action="ppaction://hlinksldjump"/>
            </a:endParaRPr>
          </a:p>
          <a:p>
            <a:pPr marR="0" lvl="0" algn="l" eaLnBrk="0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6" action="ppaction://hlinksldjump"/>
            </a:endParaRP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7" action="ppaction://hlinksldjump"/>
              </a:rPr>
              <a:t>回節首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Step1. </a:t>
            </a:r>
            <a:r>
              <a:rPr lang="zh-TW" altLang="en-US" sz="3200" smtClean="0"/>
              <a:t>新增選取器並設定區塊邊框樣式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2770" name="Picture 2" descr="C:\Laura_2015\PPS\GR-H5C3JQ\Tif\Tif03\3-3-23a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419622"/>
            <a:ext cx="4128459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771" name="Picture 3" descr="C:\Laura_2015\PPS\GR-H5C3JQ\Tif\Tif03\3-3-23b.t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0241" y="1419622"/>
            <a:ext cx="4261432" cy="3196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Step2. </a:t>
            </a:r>
            <a:r>
              <a:rPr lang="zh-TW" altLang="en-US" sz="3200" smtClean="0"/>
              <a:t>設定圖片邊框樣式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3794" name="Picture 2" descr="C:\Laura_2015\PPS\GR-H5C3JQ\Tif\Tif03\3-3-24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432775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Step3. </a:t>
            </a:r>
            <a:r>
              <a:rPr lang="zh-TW" altLang="en-US" sz="3200" smtClean="0"/>
              <a:t>新增選取器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4818" name="Picture 2" descr="C:\Laura_2015\PPS\GR-H5C3JQ\Tif\Tif03\3-3-25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46994"/>
            <a:ext cx="4705350" cy="3529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 algn="l">
              <a:defRPr/>
            </a:pPr>
            <a:r>
              <a:rPr lang="en-US" altLang="zh-TW" sz="3200" smtClean="0"/>
              <a:t>Step4. </a:t>
            </a:r>
            <a:r>
              <a:rPr lang="zh-TW" altLang="en-US" sz="3200" smtClean="0"/>
              <a:t>設定字體邊框樣式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572412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7740352" y="4731990"/>
            <a:ext cx="122413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回步驟列表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673224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35842" name="Picture 2" descr="C:\Laura_2015\PPS\GR-H5C3JQ\Tif\Tif03\3-3-26a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88" y="1432811"/>
            <a:ext cx="4206885" cy="3155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843" name="Picture 3" descr="C:\Laura_2015\PPS\GR-H5C3JQ\Tif\Tif03\3-3-26b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9405" y="1444973"/>
            <a:ext cx="4045083" cy="3033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使用</a:t>
            </a:r>
            <a:r>
              <a:rPr lang="en-US" altLang="zh-TW" smtClean="0"/>
              <a:t>CSS</a:t>
            </a:r>
            <a:r>
              <a:rPr lang="zh-TW" altLang="en-US" smtClean="0"/>
              <a:t>布局與美化後的網頁效果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8" name="Picture 3" descr="C:\Laura_2015\PPS\GR-H5C3JQ\Tif\Tif03\3-1-01b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7568" y="1419622"/>
            <a:ext cx="4148648" cy="3111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使用</a:t>
            </a:r>
            <a:r>
              <a:rPr lang="en-US" altLang="zh-TW" smtClean="0"/>
              <a:t>CSS</a:t>
            </a:r>
            <a:r>
              <a:rPr lang="zh-TW" altLang="en-US" smtClean="0"/>
              <a:t>布局與美化後的網頁效果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8" name="Picture 3" descr="C:\Laura_2015\PPS\GR-H5C3JQ\Tif\Tif03\3-1-01b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2959" y="1413875"/>
            <a:ext cx="4148648" cy="31114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C:\Laura_2015\PPS\GR-H5C3JQ\Tif\Tif03\3-1-01a.ti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563" y="1419372"/>
            <a:ext cx="4046009" cy="30345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5685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en-US" altLang="zh-TW" dirty="0" smtClean="0"/>
              <a:t>3-1 </a:t>
            </a:r>
            <a:r>
              <a:rPr lang="zh-TW" altLang="en-US" dirty="0" smtClean="0"/>
              <a:t>瞭解</a:t>
            </a:r>
            <a:r>
              <a:rPr lang="en-US" altLang="zh-TW" dirty="0" smtClean="0"/>
              <a:t>CSS</a:t>
            </a:r>
            <a:r>
              <a:rPr lang="zh-TW" altLang="en-US" dirty="0" smtClean="0"/>
              <a:t>美化網頁原理（續）</a:t>
            </a:r>
          </a:p>
        </p:txBody>
      </p:sp>
      <p:sp>
        <p:nvSpPr>
          <p:cNvPr id="3" name="文字版面配置區 2"/>
          <p:cNvSpPr>
            <a:spLocks noGrp="1"/>
          </p:cNvSpPr>
          <p:nvPr>
            <p:ph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en-US" altLang="zh-TW" sz="2000" dirty="0">
                <a:solidFill>
                  <a:srgbClr val="FF0000"/>
                </a:solidFill>
              </a:rPr>
              <a:t>CSS(Cascading Style Sheets)</a:t>
            </a:r>
            <a:r>
              <a:rPr lang="zh-TW" altLang="en-US" sz="1600" dirty="0" smtClean="0"/>
              <a:t>即</a:t>
            </a:r>
            <a:r>
              <a:rPr lang="zh-TW" altLang="en-US" sz="2000" dirty="0" smtClean="0">
                <a:solidFill>
                  <a:srgbClr val="FF0000"/>
                </a:solidFill>
              </a:rPr>
              <a:t>串接樣式表</a:t>
            </a:r>
            <a:r>
              <a:rPr lang="zh-TW" altLang="en-US" sz="1600" dirty="0" smtClean="0"/>
              <a:t>，是</a:t>
            </a:r>
            <a:r>
              <a:rPr lang="zh-TW" altLang="en-US" sz="2000" dirty="0" smtClean="0">
                <a:solidFill>
                  <a:srgbClr val="FF0000"/>
                </a:solidFill>
              </a:rPr>
              <a:t>控制</a:t>
            </a:r>
            <a:r>
              <a:rPr lang="zh-TW" altLang="en-US" sz="1600" dirty="0" smtClean="0"/>
              <a:t>網頁</a:t>
            </a:r>
            <a:r>
              <a:rPr lang="zh-TW" altLang="en-US" sz="2000" dirty="0" smtClean="0">
                <a:solidFill>
                  <a:srgbClr val="FF0000"/>
                </a:solidFill>
              </a:rPr>
              <a:t>內容外觀</a:t>
            </a:r>
            <a:r>
              <a:rPr lang="zh-TW" altLang="en-US" sz="1600" dirty="0" smtClean="0"/>
              <a:t>的</a:t>
            </a:r>
            <a:r>
              <a:rPr lang="zh-TW" altLang="en-US" sz="2000" dirty="0" smtClean="0">
                <a:solidFill>
                  <a:srgbClr val="FF0000"/>
                </a:solidFill>
              </a:rPr>
              <a:t>格式規則集合</a:t>
            </a:r>
            <a:r>
              <a:rPr lang="zh-TW" altLang="en-US" sz="1600" dirty="0" smtClean="0"/>
              <a:t>，通常</a:t>
            </a:r>
            <a:r>
              <a:rPr lang="zh-TW" altLang="en-US" sz="2000" dirty="0" smtClean="0">
                <a:solidFill>
                  <a:srgbClr val="FF0000"/>
                </a:solidFill>
              </a:rPr>
              <a:t>與</a:t>
            </a:r>
            <a:r>
              <a:rPr lang="en-US" altLang="zh-TW" sz="2000" dirty="0" smtClean="0">
                <a:solidFill>
                  <a:srgbClr val="FF0000"/>
                </a:solidFill>
              </a:rPr>
              <a:t>HTML</a:t>
            </a:r>
            <a:r>
              <a:rPr lang="zh-TW" altLang="en-US" sz="2000" dirty="0" smtClean="0">
                <a:solidFill>
                  <a:srgbClr val="FF0000"/>
                </a:solidFill>
              </a:rPr>
              <a:t>分離</a:t>
            </a:r>
            <a:r>
              <a:rPr lang="zh-TW" altLang="en-US" sz="1600" dirty="0" smtClean="0"/>
              <a:t>的，因此一個完整的</a:t>
            </a:r>
            <a:r>
              <a:rPr lang="zh-TW" altLang="en-US" sz="2000" dirty="0" smtClean="0">
                <a:solidFill>
                  <a:srgbClr val="FF0000"/>
                </a:solidFill>
              </a:rPr>
              <a:t>網頁</a:t>
            </a:r>
            <a:r>
              <a:rPr lang="zh-TW" altLang="en-US" sz="1600" dirty="0" smtClean="0"/>
              <a:t>包含了</a:t>
            </a:r>
            <a:r>
              <a:rPr lang="en-US" altLang="zh-TW" sz="2000" dirty="0" smtClean="0">
                <a:solidFill>
                  <a:srgbClr val="FF0000"/>
                </a:solidFill>
              </a:rPr>
              <a:t>HTML</a:t>
            </a:r>
            <a:r>
              <a:rPr lang="zh-TW" altLang="en-US" sz="1600" dirty="0" smtClean="0"/>
              <a:t>、</a:t>
            </a:r>
            <a:r>
              <a:rPr lang="en-US" altLang="zh-TW" sz="2000" dirty="0" smtClean="0">
                <a:solidFill>
                  <a:srgbClr val="FF0000"/>
                </a:solidFill>
              </a:rPr>
              <a:t>CSS</a:t>
            </a:r>
            <a:r>
              <a:rPr lang="zh-TW" altLang="en-US" sz="1600" dirty="0" smtClean="0"/>
              <a:t>、圖片、視訊或其他</a:t>
            </a:r>
            <a:r>
              <a:rPr lang="zh-TW" altLang="en-US" sz="2000" dirty="0" smtClean="0">
                <a:solidFill>
                  <a:srgbClr val="FF0000"/>
                </a:solidFill>
              </a:rPr>
              <a:t>素材</a:t>
            </a:r>
            <a:r>
              <a:rPr lang="zh-TW" altLang="en-US" sz="1600" dirty="0" smtClean="0"/>
              <a:t>檔案。</a:t>
            </a:r>
          </a:p>
          <a:p>
            <a:pPr marR="0" lvl="0" algn="just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en-US" altLang="zh-TW" sz="1600" dirty="0" smtClean="0"/>
              <a:t>CSS</a:t>
            </a:r>
            <a:r>
              <a:rPr lang="zh-TW" altLang="en-US" sz="1600" dirty="0" smtClean="0"/>
              <a:t>可透過</a:t>
            </a:r>
            <a:r>
              <a:rPr lang="zh-TW" altLang="en-US" sz="2000" dirty="0" smtClean="0">
                <a:solidFill>
                  <a:srgbClr val="FF0000"/>
                </a:solidFill>
              </a:rPr>
              <a:t>設定選取器</a:t>
            </a:r>
            <a:r>
              <a:rPr lang="zh-TW" altLang="en-US" sz="1600" dirty="0" smtClean="0"/>
              <a:t>，</a:t>
            </a:r>
            <a:r>
              <a:rPr lang="zh-TW" altLang="en-US" sz="2000" dirty="0" smtClean="0">
                <a:solidFill>
                  <a:srgbClr val="FF0000"/>
                </a:solidFill>
              </a:rPr>
              <a:t>變更</a:t>
            </a:r>
            <a:r>
              <a:rPr lang="zh-TW" altLang="en-US" sz="1600" dirty="0" smtClean="0"/>
              <a:t>網頁內任何一個</a:t>
            </a:r>
            <a:r>
              <a:rPr lang="en-US" altLang="zh-TW" sz="1600" dirty="0" smtClean="0"/>
              <a:t>HTML</a:t>
            </a:r>
            <a:r>
              <a:rPr lang="zh-TW" altLang="en-US" sz="2000" dirty="0" smtClean="0">
                <a:solidFill>
                  <a:srgbClr val="FF0000"/>
                </a:solidFill>
              </a:rPr>
              <a:t>物件的效果</a:t>
            </a:r>
            <a:r>
              <a:rPr lang="zh-TW" altLang="en-US" sz="1600" dirty="0" smtClean="0"/>
              <a:t>，將重新設定的屬性值儲存到</a:t>
            </a:r>
            <a:r>
              <a:rPr lang="en-US" altLang="zh-TW" sz="2000" dirty="0" smtClean="0">
                <a:solidFill>
                  <a:srgbClr val="FF0000"/>
                </a:solidFill>
              </a:rPr>
              <a:t>CSS</a:t>
            </a:r>
            <a:r>
              <a:rPr lang="zh-TW" altLang="en-US" sz="2000" dirty="0" smtClean="0">
                <a:solidFill>
                  <a:srgbClr val="FF0000"/>
                </a:solidFill>
              </a:rPr>
              <a:t>檔案</a:t>
            </a:r>
            <a:r>
              <a:rPr lang="zh-TW" altLang="en-US" sz="1600" dirty="0" smtClean="0"/>
              <a:t>中，</a:t>
            </a:r>
            <a:r>
              <a:rPr lang="zh-TW" altLang="en-US" sz="2000" dirty="0" smtClean="0">
                <a:solidFill>
                  <a:srgbClr val="FF0000"/>
                </a:solidFill>
              </a:rPr>
              <a:t>其他網頁</a:t>
            </a:r>
            <a:r>
              <a:rPr lang="zh-TW" altLang="en-US" sz="1600" dirty="0" smtClean="0"/>
              <a:t>皆可</a:t>
            </a:r>
            <a:r>
              <a:rPr lang="zh-TW" altLang="en-US" sz="2000" dirty="0" smtClean="0">
                <a:solidFill>
                  <a:srgbClr val="FF0000"/>
                </a:solidFill>
              </a:rPr>
              <a:t>連結</a:t>
            </a:r>
            <a:r>
              <a:rPr lang="zh-TW" altLang="en-US" sz="1600" dirty="0" smtClean="0"/>
              <a:t>到該</a:t>
            </a:r>
            <a:r>
              <a:rPr lang="en-US" altLang="zh-TW" sz="1600" dirty="0" smtClean="0"/>
              <a:t>CSS</a:t>
            </a:r>
            <a:r>
              <a:rPr lang="zh-TW" altLang="en-US" sz="1600" dirty="0" smtClean="0"/>
              <a:t>檔案。一個</a:t>
            </a:r>
            <a:r>
              <a:rPr lang="en-US" altLang="zh-TW" sz="2000" dirty="0" smtClean="0">
                <a:solidFill>
                  <a:srgbClr val="FF0000"/>
                </a:solidFill>
              </a:rPr>
              <a:t>CSS</a:t>
            </a:r>
            <a:r>
              <a:rPr lang="zh-TW" altLang="en-US" sz="2000" dirty="0" smtClean="0">
                <a:solidFill>
                  <a:srgbClr val="FF0000"/>
                </a:solidFill>
              </a:rPr>
              <a:t>檔案</a:t>
            </a:r>
            <a:r>
              <a:rPr lang="zh-TW" altLang="en-US" sz="1600" dirty="0" smtClean="0"/>
              <a:t>可</a:t>
            </a:r>
            <a:r>
              <a:rPr lang="zh-TW" altLang="en-US" sz="2000" dirty="0" smtClean="0">
                <a:solidFill>
                  <a:srgbClr val="FF0000"/>
                </a:solidFill>
              </a:rPr>
              <a:t>控制多頁</a:t>
            </a:r>
            <a:r>
              <a:rPr lang="zh-TW" altLang="en-US" sz="1600" dirty="0" smtClean="0"/>
              <a:t>網頁，因此在網站</a:t>
            </a:r>
            <a:r>
              <a:rPr lang="zh-TW" altLang="en-US" sz="2000" dirty="0" smtClean="0">
                <a:solidFill>
                  <a:srgbClr val="FF0000"/>
                </a:solidFill>
              </a:rPr>
              <a:t>更新</a:t>
            </a:r>
            <a:r>
              <a:rPr lang="zh-TW" altLang="en-US" sz="1600" dirty="0" smtClean="0"/>
              <a:t>與</a:t>
            </a:r>
            <a:r>
              <a:rPr lang="zh-TW" altLang="en-US" sz="2000" dirty="0" smtClean="0">
                <a:solidFill>
                  <a:srgbClr val="FF0000"/>
                </a:solidFill>
              </a:rPr>
              <a:t>維護</a:t>
            </a:r>
            <a:r>
              <a:rPr lang="zh-TW" altLang="en-US" sz="1600" dirty="0" smtClean="0"/>
              <a:t>時，只要</a:t>
            </a:r>
            <a:r>
              <a:rPr lang="zh-TW" altLang="en-US" sz="2000" dirty="0" smtClean="0">
                <a:solidFill>
                  <a:srgbClr val="FF0000"/>
                </a:solidFill>
              </a:rPr>
              <a:t>修改</a:t>
            </a:r>
            <a:r>
              <a:rPr lang="en-US" altLang="zh-TW" sz="2000" dirty="0" smtClean="0">
                <a:solidFill>
                  <a:srgbClr val="FF0000"/>
                </a:solidFill>
              </a:rPr>
              <a:t>CSS</a:t>
            </a:r>
            <a:r>
              <a:rPr lang="zh-TW" altLang="en-US" sz="2000" dirty="0" smtClean="0">
                <a:solidFill>
                  <a:srgbClr val="FF0000"/>
                </a:solidFill>
              </a:rPr>
              <a:t>樣式檔</a:t>
            </a:r>
            <a:r>
              <a:rPr lang="zh-TW" altLang="en-US" sz="1600" dirty="0" smtClean="0"/>
              <a:t>，就能</a:t>
            </a:r>
            <a:r>
              <a:rPr lang="zh-TW" altLang="en-US" sz="2000" dirty="0" smtClean="0">
                <a:solidFill>
                  <a:srgbClr val="FF0000"/>
                </a:solidFill>
              </a:rPr>
              <a:t>變更所有網頁</a:t>
            </a:r>
            <a:r>
              <a:rPr lang="zh-TW" altLang="en-US" sz="1600" dirty="0" smtClean="0"/>
              <a:t>效果。同樣地，一頁</a:t>
            </a:r>
            <a:r>
              <a:rPr lang="zh-TW" altLang="en-US" sz="2000" dirty="0" smtClean="0">
                <a:solidFill>
                  <a:srgbClr val="FF0000"/>
                </a:solidFill>
              </a:rPr>
              <a:t>網頁</a:t>
            </a:r>
            <a:r>
              <a:rPr lang="zh-TW" altLang="en-US" sz="1600" dirty="0" smtClean="0"/>
              <a:t>也可</a:t>
            </a:r>
            <a:r>
              <a:rPr lang="zh-TW" altLang="en-US" sz="2000" dirty="0" smtClean="0">
                <a:solidFill>
                  <a:srgbClr val="FF0000"/>
                </a:solidFill>
              </a:rPr>
              <a:t>同時套用</a:t>
            </a:r>
            <a:r>
              <a:rPr lang="zh-TW" altLang="en-US" sz="1600" dirty="0" smtClean="0"/>
              <a:t>多個</a:t>
            </a:r>
            <a:r>
              <a:rPr lang="en-US" altLang="zh-TW" sz="1600" dirty="0" smtClean="0"/>
              <a:t>CSS</a:t>
            </a:r>
            <a:r>
              <a:rPr lang="zh-TW" altLang="en-US" sz="1600" dirty="0" smtClean="0"/>
              <a:t>檔案中的樣式，滿足</a:t>
            </a:r>
            <a:r>
              <a:rPr lang="zh-TW" altLang="en-US" sz="2000" dirty="0" smtClean="0">
                <a:solidFill>
                  <a:srgbClr val="FF0000"/>
                </a:solidFill>
              </a:rPr>
              <a:t>設計</a:t>
            </a:r>
            <a:r>
              <a:rPr lang="zh-TW" altLang="en-US" sz="1600" dirty="0" smtClean="0"/>
              <a:t>與</a:t>
            </a:r>
            <a:r>
              <a:rPr lang="zh-TW" altLang="en-US" sz="2000" dirty="0" smtClean="0">
                <a:solidFill>
                  <a:srgbClr val="FF0000"/>
                </a:solidFill>
              </a:rPr>
              <a:t>維護</a:t>
            </a:r>
            <a:r>
              <a:rPr lang="zh-TW" altLang="en-US" sz="1600" dirty="0" smtClean="0"/>
              <a:t>、</a:t>
            </a:r>
            <a:r>
              <a:rPr lang="zh-TW" altLang="en-US" sz="2000" dirty="0" smtClean="0">
                <a:solidFill>
                  <a:srgbClr val="FF0000"/>
                </a:solidFill>
              </a:rPr>
              <a:t>管理</a:t>
            </a:r>
            <a:r>
              <a:rPr lang="zh-TW" altLang="en-US" sz="1600" dirty="0" smtClean="0"/>
              <a:t>需求。</a:t>
            </a:r>
          </a:p>
          <a:p>
            <a:pPr marR="0" lvl="0" algn="l" eaLnBrk="0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2" action="ppaction://hlinksldjump"/>
              </a:rPr>
              <a:t>圖：網頁的構成元素示意圖</a:t>
            </a:r>
          </a:p>
          <a:p>
            <a:pPr marR="0" lvl="0" algn="l" eaLnBrk="0" fontAlgn="base" hangingPunct="0">
              <a:lnSpc>
                <a:spcPts val="2500"/>
              </a:lnSpc>
              <a:spcAft>
                <a:spcPct val="0"/>
              </a:spcAft>
              <a:buClr>
                <a:schemeClr val="folHlink"/>
              </a:buClr>
            </a:pP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圖：</a:t>
            </a:r>
            <a:r>
              <a:rPr lang="en-US" altLang="zh-TW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CSS</a:t>
            </a:r>
            <a:r>
              <a:rPr lang="zh-TW" altLang="en-US" sz="1600" dirty="0" smtClean="0">
                <a:latin typeface="華康黑體 Std W5" pitchFamily="34" charset="-120"/>
                <a:ea typeface="華康黑體 Std W5" pitchFamily="34" charset="-120"/>
                <a:hlinkClick r:id="rId3" action="ppaction://hlinksldjump"/>
              </a:rPr>
              <a:t>與網頁關係示意圖</a:t>
            </a:r>
            <a:endParaRPr lang="zh-TW" altLang="en-US" sz="1600" dirty="0" smtClean="0">
              <a:latin typeface="華康黑體 Std W5" pitchFamily="34" charset="-120"/>
              <a:ea typeface="華康黑體 Std W5" pitchFamily="34" charset="-120"/>
              <a:hlinkClick r:id="rId4" action="ppaction://hlinksldjump"/>
            </a:endParaRPr>
          </a:p>
        </p:txBody>
      </p:sp>
      <p:sp>
        <p:nvSpPr>
          <p:cNvPr id="7" name="圓角化對角線角落矩形 6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9" name="圓角化對角線角落矩形 8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5" action="ppaction://hlinksldjump"/>
              </a:rPr>
              <a:t>回目錄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10" name="圓角化對角線角落矩形 9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pPr>
              <a:defRPr/>
            </a:pPr>
            <a:r>
              <a:rPr lang="zh-TW" altLang="en-US" smtClean="0"/>
              <a:t>網頁的構成元素示意圖</a:t>
            </a:r>
          </a:p>
        </p:txBody>
      </p:sp>
      <p:sp>
        <p:nvSpPr>
          <p:cNvPr id="4" name="圓角化對角線角落矩形 3"/>
          <p:cNvSpPr/>
          <p:nvPr/>
        </p:nvSpPr>
        <p:spPr>
          <a:xfrm>
            <a:off x="6084168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previousslide"/>
              </a:rPr>
              <a:t>上一頁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5" name="圓角化對角線角落矩形 4"/>
          <p:cNvSpPr/>
          <p:nvPr/>
        </p:nvSpPr>
        <p:spPr>
          <a:xfrm>
            <a:off x="8100392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rId2" action="ppaction://hlinksldjump"/>
              </a:rPr>
              <a:t>回前頁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sp>
        <p:nvSpPr>
          <p:cNvPr id="6" name="圓角化對角線角落矩形 5"/>
          <p:cNvSpPr/>
          <p:nvPr/>
        </p:nvSpPr>
        <p:spPr>
          <a:xfrm>
            <a:off x="7092280" y="4731990"/>
            <a:ext cx="864096" cy="288032"/>
          </a:xfrm>
          <a:prstGeom prst="round2DiagRect">
            <a:avLst/>
          </a:prstGeom>
          <a:solidFill>
            <a:schemeClr val="accent5"/>
          </a:solidFill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TW" altLang="en-US" sz="1400" dirty="0" smtClean="0">
                <a:gradFill flip="none" rotWithShape="1">
                  <a:gsLst>
                    <a:gs pos="0">
                      <a:schemeClr val="accent2">
                        <a:shade val="30000"/>
                        <a:satMod val="115000"/>
                      </a:schemeClr>
                    </a:gs>
                    <a:gs pos="50000">
                      <a:schemeClr val="accent2">
                        <a:shade val="67500"/>
                        <a:satMod val="115000"/>
                      </a:schemeClr>
                    </a:gs>
                    <a:gs pos="100000">
                      <a:schemeClr val="accent2">
                        <a:shade val="100000"/>
                        <a:satMod val="115000"/>
                      </a:schemeClr>
                    </a:gs>
                  </a:gsLst>
                  <a:lin ang="5400000" scaled="1"/>
                  <a:tileRect/>
                </a:gradFill>
                <a:latin typeface="華康圓體 Std W8" pitchFamily="50" charset="-120"/>
                <a:ea typeface="華康圓體 Std W8" pitchFamily="50" charset="-120"/>
                <a:hlinkClick r:id="" action="ppaction://hlinkshowjump?jump=nextslide"/>
              </a:rPr>
              <a:t>下一頁</a:t>
            </a:r>
            <a:endParaRPr lang="zh-TW" altLang="en-US" sz="1400" dirty="0" smtClean="0">
              <a:gradFill flip="none" rotWithShape="1">
                <a:gsLst>
                  <a:gs pos="0">
                    <a:schemeClr val="accent2">
                      <a:shade val="30000"/>
                      <a:satMod val="115000"/>
                    </a:schemeClr>
                  </a:gs>
                  <a:gs pos="50000">
                    <a:schemeClr val="accent2">
                      <a:shade val="67500"/>
                      <a:satMod val="115000"/>
                    </a:schemeClr>
                  </a:gs>
                  <a:gs pos="100000">
                    <a:schemeClr val="accent2">
                      <a:shade val="100000"/>
                      <a:satMod val="115000"/>
                    </a:schemeClr>
                  </a:gs>
                </a:gsLst>
                <a:lin ang="5400000" scaled="1"/>
                <a:tileRect/>
              </a:gradFill>
              <a:latin typeface="華康圓體 Std W8" pitchFamily="50" charset="-120"/>
              <a:ea typeface="華康圓體 Std W8" pitchFamily="50" charset="-120"/>
            </a:endParaRPr>
          </a:p>
        </p:txBody>
      </p:sp>
      <p:pic>
        <p:nvPicPr>
          <p:cNvPr id="2050" name="Picture 2" descr="C:\Laura_2015\PPS\GR-H5C3JQ\Tif\Tif03\3-1-02.t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5100" y="1682750"/>
            <a:ext cx="2670175" cy="21224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plateswise.com #180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908</TotalTime>
  <Words>2393</Words>
  <Application>Microsoft Office PowerPoint</Application>
  <PresentationFormat>如螢幕大小 (16:9)</PresentationFormat>
  <Paragraphs>299</Paragraphs>
  <Slides>56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14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56</vt:i4>
      </vt:variant>
    </vt:vector>
  </HeadingPairs>
  <TitlesOfParts>
    <vt:vector size="71" baseType="lpstr">
      <vt:lpstr>Myriad Pro</vt:lpstr>
      <vt:lpstr>華康明體 Std W9</vt:lpstr>
      <vt:lpstr>華康黑體 Std W3</vt:lpstr>
      <vt:lpstr>華康黑體 Std W5</vt:lpstr>
      <vt:lpstr>華康黑體 Std W7</vt:lpstr>
      <vt:lpstr>華康圓體 Std W3</vt:lpstr>
      <vt:lpstr>華康圓體 Std W5</vt:lpstr>
      <vt:lpstr>華康圓體 Std W8</vt:lpstr>
      <vt:lpstr>華康新特明體(P)</vt:lpstr>
      <vt:lpstr>新細明體</vt:lpstr>
      <vt:lpstr>Arial</vt:lpstr>
      <vt:lpstr>Calibri</vt:lpstr>
      <vt:lpstr>Times New Roman</vt:lpstr>
      <vt:lpstr>Wingdings</vt:lpstr>
      <vt:lpstr>Templateswise.com #180</vt:lpstr>
      <vt:lpstr>互動多媒體網頁設計</vt:lpstr>
      <vt:lpstr>Chapter 3 CSS之初體驗</vt:lpstr>
      <vt:lpstr>目錄</vt:lpstr>
      <vt:lpstr>3-1 瞭解CSS美化網頁原理</vt:lpstr>
      <vt:lpstr>只有HTML內容的網頁效果</vt:lpstr>
      <vt:lpstr>使用CSS布局與美化後的網頁效果</vt:lpstr>
      <vt:lpstr>使用CSS布局與美化後的網頁效果</vt:lpstr>
      <vt:lpstr>3-1 瞭解CSS美化網頁原理（續）</vt:lpstr>
      <vt:lpstr>網頁的構成元素示意圖</vt:lpstr>
      <vt:lpstr>CSS與網頁關係示意圖</vt:lpstr>
      <vt:lpstr>3-2 CSS基本語法</vt:lpstr>
      <vt:lpstr>3-2-1 CSS選取器</vt:lpstr>
      <vt:lpstr>標籤選取器</vt:lpstr>
      <vt:lpstr>標籤選取器</vt:lpstr>
      <vt:lpstr>宣告內容</vt:lpstr>
      <vt:lpstr>對應標籤內容隨之變更效果</vt:lpstr>
      <vt:lpstr>ID選取器</vt:lpstr>
      <vt:lpstr>在標籤中加上id名稱</vt:lpstr>
      <vt:lpstr>類別選取器</vt:lpstr>
      <vt:lpstr>類別選取器</vt:lpstr>
      <vt:lpstr>套用CSS樣式</vt:lpstr>
      <vt:lpstr>複合選取器</vt:lpstr>
      <vt:lpstr>複合選取器</vt:lpstr>
      <vt:lpstr>對應標籤產生效果</vt:lpstr>
      <vt:lpstr>3-2-2 CSS宣告書寫規則</vt:lpstr>
      <vt:lpstr>Dreamweaver CC可直接設定CSS樣式</vt:lpstr>
      <vt:lpstr>3-2-3 套用CSS樣式表</vt:lpstr>
      <vt:lpstr>內部CSS樣式表</vt:lpstr>
      <vt:lpstr>外部CSS樣式表</vt:lpstr>
      <vt:lpstr>3-3 美化網頁文字與邊框</vt:lpstr>
      <vt:lpstr>3-3-1 設計導覽列</vt:lpstr>
      <vt:lpstr>Step1. 附加外部CSS檔案</vt:lpstr>
      <vt:lpstr>Step2. 新增選取器</vt:lpstr>
      <vt:lpstr>Step3. 設定導覽列顯示方式、邊界和內距</vt:lpstr>
      <vt:lpstr>Step4. 設定導覽列背景顏色</vt:lpstr>
      <vt:lpstr>Step5. 設定導覽列清單邊框效果</vt:lpstr>
      <vt:lpstr>Step6. 新增選取器</vt:lpstr>
      <vt:lpstr>Step7. 設定導覽列清單文字的高度、寬度和項目顯示方式</vt:lpstr>
      <vt:lpstr>Step8. 設定文字效果</vt:lpstr>
      <vt:lpstr>3-3-2 變更文字樣式</vt:lpstr>
      <vt:lpstr>Step1. 新增選取器</vt:lpstr>
      <vt:lpstr>Step2. 設定標題文字字體和邊界</vt:lpstr>
      <vt:lpstr>Step3. 更改段落文字樣式</vt:lpstr>
      <vt:lpstr>Step4. 設定段落文字格式</vt:lpstr>
      <vt:lpstr>Step5. 設定段落文字上邊界</vt:lpstr>
      <vt:lpstr>Step6. 設定價格文字顏色</vt:lpstr>
      <vt:lpstr>3-3-3 超連結效果</vt:lpstr>
      <vt:lpstr>Step1. 設定超連結和新增選取器</vt:lpstr>
      <vt:lpstr>Step2. 設定超連結文字的顏色</vt:lpstr>
      <vt:lpstr>Step3. 設定超連結效果文字的顏色</vt:lpstr>
      <vt:lpstr>Step4. 將剩餘清單文字設定超連結</vt:lpstr>
      <vt:lpstr>3-3-4 美化邊框</vt:lpstr>
      <vt:lpstr>Step1. 新增選取器並設定區塊邊框樣式</vt:lpstr>
      <vt:lpstr>Step2. 設定圖片邊框樣式</vt:lpstr>
      <vt:lpstr>Step3. 新增選取器</vt:lpstr>
      <vt:lpstr>Step4. 設定字體邊框樣式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Eric Vadeboncoeur</dc:creator>
  <cp:lastModifiedBy>ccp</cp:lastModifiedBy>
  <cp:revision>84</cp:revision>
  <dcterms:created xsi:type="dcterms:W3CDTF">2014-07-13T17:28:07Z</dcterms:created>
  <dcterms:modified xsi:type="dcterms:W3CDTF">2016-02-25T06:26:28Z</dcterms:modified>
</cp:coreProperties>
</file>