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92" r:id="rId2"/>
    <p:sldId id="262" r:id="rId3"/>
    <p:sldId id="263" r:id="rId4"/>
    <p:sldId id="317" r:id="rId5"/>
    <p:sldId id="318" r:id="rId6"/>
    <p:sldId id="319" r:id="rId7"/>
    <p:sldId id="320" r:id="rId8"/>
    <p:sldId id="321" r:id="rId9"/>
    <p:sldId id="322" r:id="rId10"/>
    <p:sldId id="324" r:id="rId11"/>
    <p:sldId id="325" r:id="rId12"/>
    <p:sldId id="326" r:id="rId13"/>
    <p:sldId id="327" r:id="rId14"/>
    <p:sldId id="328" r:id="rId15"/>
    <p:sldId id="329" r:id="rId16"/>
    <p:sldId id="330" r:id="rId17"/>
    <p:sldId id="331" r:id="rId18"/>
    <p:sldId id="332" r:id="rId19"/>
    <p:sldId id="333" r:id="rId20"/>
    <p:sldId id="334" r:id="rId21"/>
    <p:sldId id="335" r:id="rId22"/>
    <p:sldId id="336" r:id="rId23"/>
    <p:sldId id="337" r:id="rId24"/>
    <p:sldId id="338" r:id="rId25"/>
    <p:sldId id="339" r:id="rId26"/>
    <p:sldId id="340" r:id="rId27"/>
    <p:sldId id="341" r:id="rId28"/>
    <p:sldId id="342" r:id="rId29"/>
    <p:sldId id="343" r:id="rId30"/>
    <p:sldId id="344" r:id="rId31"/>
    <p:sldId id="345" r:id="rId32"/>
    <p:sldId id="346" r:id="rId33"/>
    <p:sldId id="347" r:id="rId34"/>
    <p:sldId id="348" r:id="rId35"/>
    <p:sldId id="349" r:id="rId36"/>
    <p:sldId id="350" r:id="rId37"/>
    <p:sldId id="351" r:id="rId38"/>
    <p:sldId id="352" r:id="rId39"/>
    <p:sldId id="353" r:id="rId40"/>
    <p:sldId id="354" r:id="rId41"/>
    <p:sldId id="355" r:id="rId42"/>
    <p:sldId id="356" r:id="rId43"/>
    <p:sldId id="357" r:id="rId44"/>
    <p:sldId id="358" r:id="rId45"/>
    <p:sldId id="359" r:id="rId46"/>
    <p:sldId id="360" r:id="rId47"/>
    <p:sldId id="361" r:id="rId48"/>
    <p:sldId id="362" r:id="rId49"/>
    <p:sldId id="363" r:id="rId50"/>
    <p:sldId id="364" r:id="rId51"/>
    <p:sldId id="365" r:id="rId52"/>
    <p:sldId id="366" r:id="rId53"/>
    <p:sldId id="367" r:id="rId54"/>
    <p:sldId id="368" r:id="rId55"/>
    <p:sldId id="369" r:id="rId56"/>
    <p:sldId id="370" r:id="rId57"/>
    <p:sldId id="371" r:id="rId58"/>
    <p:sldId id="372" r:id="rId59"/>
    <p:sldId id="373" r:id="rId60"/>
    <p:sldId id="374" r:id="rId61"/>
    <p:sldId id="375" r:id="rId62"/>
    <p:sldId id="376" r:id="rId63"/>
    <p:sldId id="377" r:id="rId64"/>
    <p:sldId id="378" r:id="rId65"/>
    <p:sldId id="379" r:id="rId66"/>
    <p:sldId id="380" r:id="rId67"/>
    <p:sldId id="381" r:id="rId68"/>
    <p:sldId id="382" r:id="rId69"/>
    <p:sldId id="383" r:id="rId70"/>
    <p:sldId id="384" r:id="rId71"/>
    <p:sldId id="385" r:id="rId72"/>
    <p:sldId id="386" r:id="rId73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70" autoAdjust="0"/>
    <p:restoredTop sz="94731" autoAdjust="0"/>
  </p:normalViewPr>
  <p:slideViewPr>
    <p:cSldViewPr>
      <p:cViewPr varScale="1">
        <p:scale>
          <a:sx n="98" d="100"/>
          <a:sy n="98" d="100"/>
        </p:scale>
        <p:origin x="96" y="7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712638"/>
            <a:ext cx="7772400" cy="7579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NAME OF PRESENTATION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1635646"/>
            <a:ext cx="6400800" cy="597149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Company Name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4614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49996"/>
            <a:ext cx="8229600" cy="857250"/>
          </a:xfrm>
        </p:spPr>
        <p:txBody>
          <a:bodyPr>
            <a:normAutofit/>
          </a:bodyPr>
          <a:lstStyle>
            <a:lvl1pPr marR="0" algn="ctr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4800" b="1" i="1" kern="2600" noProof="0" dirty="0">
                <a:solidFill>
                  <a:srgbClr val="0070C0"/>
                </a:solidFill>
                <a:latin typeface="Times New Roman" pitchFamily="18" charset="0"/>
                <a:ea typeface="華康新特明體(P)" pitchFamily="18" charset="-120"/>
                <a:cs typeface="+mj-cs"/>
              </a:defRPr>
            </a:lvl1pPr>
          </a:lstStyle>
          <a:p>
            <a:r>
              <a:rPr lang="en-US" noProof="0" dirty="0" smtClean="0"/>
              <a:t>Title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344167"/>
            <a:ext cx="8229600" cy="3603847"/>
          </a:xfrm>
        </p:spPr>
        <p:txBody>
          <a:bodyPr>
            <a:normAutofit/>
          </a:bodyPr>
          <a:lstStyle>
            <a:lvl1pPr marL="0" marR="0" indent="0" algn="just" rtl="0" eaLnBrk="1" fontAlgn="base" hangingPunct="0">
              <a:lnSpc>
                <a:spcPts val="22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None/>
              <a:defRPr lang="en-US" altLang="en-US" sz="1600" noProof="0" dirty="0">
                <a:solidFill>
                  <a:schemeClr val="tx1"/>
                </a:solidFill>
                <a:latin typeface="華康圓體 Std W3" pitchFamily="50" charset="-120"/>
                <a:ea typeface="華康圓體 Std W3" pitchFamily="50" charset="-120"/>
                <a:cs typeface="+mn-cs"/>
              </a:defRPr>
            </a:lvl1pPr>
          </a:lstStyle>
          <a:p>
            <a:pPr lvl="0"/>
            <a:r>
              <a:rPr lang="en-US" noProof="0" dirty="0" err="1" smtClean="0"/>
              <a:t>Lorem</a:t>
            </a:r>
            <a:r>
              <a:rPr lang="en-US" noProof="0" dirty="0" smtClean="0"/>
              <a:t> </a:t>
            </a:r>
            <a:r>
              <a:rPr lang="en-US" noProof="0" dirty="0" err="1" smtClean="0"/>
              <a:t>ipsum</a:t>
            </a:r>
            <a:r>
              <a:rPr lang="en-US" noProof="0" dirty="0" smtClean="0"/>
              <a:t> dolor sit </a:t>
            </a:r>
            <a:r>
              <a:rPr lang="en-US" noProof="0" dirty="0" err="1" smtClean="0"/>
              <a:t>amet</a:t>
            </a:r>
            <a:r>
              <a:rPr lang="en-US" noProof="0" dirty="0" smtClean="0"/>
              <a:t>, </a:t>
            </a:r>
            <a:r>
              <a:rPr lang="en-US" noProof="0" dirty="0" err="1" smtClean="0"/>
              <a:t>consectetuer</a:t>
            </a:r>
            <a:r>
              <a:rPr lang="en-US" noProof="0" dirty="0" smtClean="0"/>
              <a:t> </a:t>
            </a:r>
            <a:r>
              <a:rPr lang="en-US" noProof="0" dirty="0" err="1" smtClean="0"/>
              <a:t>adipiscing</a:t>
            </a:r>
            <a:r>
              <a:rPr lang="en-US" noProof="0" dirty="0" smtClean="0"/>
              <a:t> </a:t>
            </a:r>
            <a:r>
              <a:rPr lang="en-US" noProof="0" dirty="0" err="1" smtClean="0"/>
              <a:t>elit</a:t>
            </a:r>
            <a:r>
              <a:rPr lang="en-US" noProof="0" dirty="0" smtClean="0"/>
              <a:t>. </a:t>
            </a:r>
            <a:r>
              <a:rPr lang="en-US" noProof="0" dirty="0" err="1" smtClean="0"/>
              <a:t>Vivamus</a:t>
            </a:r>
            <a:r>
              <a:rPr lang="en-US" noProof="0" dirty="0" smtClean="0"/>
              <a:t> et magna. </a:t>
            </a:r>
            <a:r>
              <a:rPr lang="en-US" noProof="0" dirty="0" err="1" smtClean="0"/>
              <a:t>Fusce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</a:t>
            </a:r>
            <a:r>
              <a:rPr lang="en-US" noProof="0" dirty="0" err="1" smtClean="0"/>
              <a:t>sem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magna </a:t>
            </a:r>
            <a:r>
              <a:rPr lang="en-US" noProof="0" dirty="0" err="1" smtClean="0"/>
              <a:t>suscipit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egestas</a:t>
            </a:r>
            <a:r>
              <a:rPr lang="en-US" noProof="0" dirty="0" smtClean="0"/>
              <a:t>.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28905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555776" y="353443"/>
            <a:ext cx="6131024" cy="857250"/>
          </a:xfrm>
        </p:spPr>
        <p:txBody>
          <a:bodyPr>
            <a:normAutofit/>
          </a:bodyPr>
          <a:lstStyle>
            <a:lvl1pPr marR="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 i="0" kern="2600" noProof="0" dirty="0">
                <a:solidFill>
                  <a:srgbClr val="244061"/>
                </a:solidFill>
                <a:latin typeface="Myriad Pro"/>
                <a:ea typeface="華康明體 Std W9"/>
                <a:cs typeface="+mj-cs"/>
              </a:defRPr>
            </a:lvl1pPr>
          </a:lstStyle>
          <a:p>
            <a:r>
              <a:rPr lang="en-US" noProof="0" dirty="0" smtClean="0"/>
              <a:t>Title</a:t>
            </a:r>
            <a:endParaRPr lang="en-US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55776" y="1347614"/>
            <a:ext cx="6131024" cy="360384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 dirty="0" err="1" smtClean="0"/>
              <a:t>Lorem</a:t>
            </a:r>
            <a:r>
              <a:rPr lang="en-US" noProof="0" dirty="0" smtClean="0"/>
              <a:t> </a:t>
            </a:r>
            <a:r>
              <a:rPr lang="en-US" noProof="0" dirty="0" err="1" smtClean="0"/>
              <a:t>ipsum</a:t>
            </a:r>
            <a:r>
              <a:rPr lang="en-US" noProof="0" dirty="0" smtClean="0"/>
              <a:t> dolor sit </a:t>
            </a:r>
            <a:r>
              <a:rPr lang="en-US" noProof="0" dirty="0" err="1" smtClean="0"/>
              <a:t>amet</a:t>
            </a:r>
            <a:r>
              <a:rPr lang="en-US" noProof="0" dirty="0" smtClean="0"/>
              <a:t>, </a:t>
            </a:r>
            <a:r>
              <a:rPr lang="en-US" noProof="0" dirty="0" err="1" smtClean="0"/>
              <a:t>consectetuer</a:t>
            </a:r>
            <a:r>
              <a:rPr lang="en-US" noProof="0" dirty="0" smtClean="0"/>
              <a:t> </a:t>
            </a:r>
            <a:r>
              <a:rPr lang="en-US" noProof="0" dirty="0" err="1" smtClean="0"/>
              <a:t>adipiscing</a:t>
            </a:r>
            <a:r>
              <a:rPr lang="en-US" noProof="0" dirty="0" smtClean="0"/>
              <a:t> </a:t>
            </a:r>
            <a:r>
              <a:rPr lang="en-US" noProof="0" dirty="0" err="1" smtClean="0"/>
              <a:t>elit</a:t>
            </a:r>
            <a:r>
              <a:rPr lang="en-US" noProof="0" dirty="0" smtClean="0"/>
              <a:t>. </a:t>
            </a:r>
            <a:r>
              <a:rPr lang="en-US" noProof="0" dirty="0" err="1" smtClean="0"/>
              <a:t>Vivamus</a:t>
            </a:r>
            <a:r>
              <a:rPr lang="en-US" noProof="0" dirty="0" smtClean="0"/>
              <a:t> et magna. </a:t>
            </a:r>
            <a:r>
              <a:rPr lang="en-US" noProof="0" dirty="0" err="1" smtClean="0"/>
              <a:t>Fusce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</a:t>
            </a:r>
            <a:r>
              <a:rPr lang="en-US" noProof="0" dirty="0" err="1" smtClean="0"/>
              <a:t>sem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magna </a:t>
            </a:r>
            <a:r>
              <a:rPr lang="en-US" noProof="0" dirty="0" err="1" smtClean="0"/>
              <a:t>suscipit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egestas</a:t>
            </a:r>
            <a:r>
              <a:rPr lang="en-US" noProof="0" dirty="0" smtClean="0"/>
              <a:t>.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11495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3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49996"/>
            <a:ext cx="8229600" cy="857250"/>
          </a:xfrm>
        </p:spPr>
        <p:txBody>
          <a:bodyPr>
            <a:normAutofit/>
          </a:bodyPr>
          <a:lstStyle>
            <a:lvl1pPr marR="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zh-TW" sz="4000" i="0" kern="100" noProof="0" dirty="0">
                <a:solidFill>
                  <a:srgbClr val="0000FF"/>
                </a:solidFill>
                <a:latin typeface="華康黑體 Std W7" pitchFamily="34" charset="-120"/>
                <a:ea typeface="華康黑體 Std W7" pitchFamily="34" charset="-120"/>
                <a:cs typeface="+mj-cs"/>
              </a:defRPr>
            </a:lvl1pPr>
          </a:lstStyle>
          <a:p>
            <a:r>
              <a:rPr lang="en-US" noProof="0" dirty="0" smtClean="0"/>
              <a:t>Title</a:t>
            </a:r>
            <a:endParaRPr lang="en-US" noProof="0" dirty="0"/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344167"/>
            <a:ext cx="8229600" cy="3603847"/>
          </a:xfrm>
        </p:spPr>
        <p:txBody>
          <a:bodyPr>
            <a:normAutofit/>
          </a:bodyPr>
          <a:lstStyle>
            <a:lvl1pPr marL="0" indent="0" algn="ctr">
              <a:buNone/>
              <a:defRPr lang="en-US" altLang="en-US" sz="1800" noProof="0" dirty="0">
                <a:solidFill>
                  <a:schemeClr val="tx1"/>
                </a:solidFill>
                <a:latin typeface="華康黑體 Std W3" pitchFamily="34" charset="-120"/>
                <a:ea typeface="華康黑體 Std W3" pitchFamily="34" charset="-120"/>
                <a:cs typeface="+mn-cs"/>
              </a:defRPr>
            </a:lvl1pPr>
          </a:lstStyle>
          <a:p>
            <a:pPr marL="0" marR="0" lvl="0" indent="0" algn="just" rtl="0" eaLnBrk="1" fontAlgn="base" hangingPunct="0">
              <a:lnSpc>
                <a:spcPts val="25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None/>
            </a:pPr>
            <a:r>
              <a:rPr lang="en-US" noProof="0" dirty="0" err="1" smtClean="0"/>
              <a:t>Lorem</a:t>
            </a:r>
            <a:r>
              <a:rPr lang="en-US" noProof="0" dirty="0" smtClean="0"/>
              <a:t> </a:t>
            </a:r>
            <a:r>
              <a:rPr lang="en-US" noProof="0" dirty="0" err="1" smtClean="0"/>
              <a:t>ipsum</a:t>
            </a:r>
            <a:r>
              <a:rPr lang="en-US" noProof="0" dirty="0" smtClean="0"/>
              <a:t> dolor sit </a:t>
            </a:r>
            <a:r>
              <a:rPr lang="en-US" noProof="0" dirty="0" err="1" smtClean="0"/>
              <a:t>amet</a:t>
            </a:r>
            <a:r>
              <a:rPr lang="en-US" noProof="0" dirty="0" smtClean="0"/>
              <a:t>, </a:t>
            </a:r>
            <a:r>
              <a:rPr lang="en-US" noProof="0" dirty="0" err="1" smtClean="0"/>
              <a:t>consectetuer</a:t>
            </a:r>
            <a:r>
              <a:rPr lang="en-US" noProof="0" dirty="0" smtClean="0"/>
              <a:t> </a:t>
            </a:r>
            <a:r>
              <a:rPr lang="en-US" noProof="0" dirty="0" err="1" smtClean="0"/>
              <a:t>adipiscing</a:t>
            </a:r>
            <a:r>
              <a:rPr lang="en-US" noProof="0" dirty="0" smtClean="0"/>
              <a:t> </a:t>
            </a:r>
            <a:r>
              <a:rPr lang="en-US" noProof="0" dirty="0" err="1" smtClean="0"/>
              <a:t>elit</a:t>
            </a:r>
            <a:r>
              <a:rPr lang="en-US" noProof="0" dirty="0" smtClean="0"/>
              <a:t>. </a:t>
            </a:r>
            <a:r>
              <a:rPr lang="en-US" noProof="0" dirty="0" err="1" smtClean="0"/>
              <a:t>Vivamus</a:t>
            </a:r>
            <a:r>
              <a:rPr lang="en-US" noProof="0" dirty="0" smtClean="0"/>
              <a:t> et magna. </a:t>
            </a:r>
            <a:r>
              <a:rPr lang="en-US" noProof="0" dirty="0" err="1" smtClean="0"/>
              <a:t>Fusce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</a:t>
            </a:r>
            <a:r>
              <a:rPr lang="en-US" noProof="0" dirty="0" err="1" smtClean="0"/>
              <a:t>sem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magna </a:t>
            </a:r>
            <a:r>
              <a:rPr lang="en-US" noProof="0" dirty="0" err="1" smtClean="0"/>
              <a:t>suscipit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egestas</a:t>
            </a:r>
            <a:r>
              <a:rPr lang="en-US" noProof="0" dirty="0" smtClean="0"/>
              <a:t>.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70594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BDBBD-C87F-4594-9372-FBEF75379CDB}" type="datetimeFigureOut">
              <a:rPr lang="zh-TW" altLang="en-US" smtClean="0"/>
              <a:pPr/>
              <a:t>2016/3/3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8C1AF-FB97-4D06-84DB-B7A6DC8920DA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7B31B-1D7E-40C7-8996-0952FE991D1A}" type="datetimeFigureOut">
              <a:rPr lang="en-US" noProof="0" smtClean="0"/>
              <a:pPr/>
              <a:t>3/3/2016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5A671-CE41-4363-A714-D97DE2A6566F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87601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6" Type="http://schemas.openxmlformats.org/officeDocument/2006/relationships/slide" Target="slide4.xml"/><Relationship Id="rId5" Type="http://schemas.openxmlformats.org/officeDocument/2006/relationships/slide" Target="slide5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../ppsx/Ch05.ppsx" TargetMode="External"/><Relationship Id="rId2" Type="http://schemas.openxmlformats.org/officeDocument/2006/relationships/hyperlink" Target="../ppsx/Index.pps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../ppsx/Ch03.ppsx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hyperlink" Target="https://color.adobe.com/" TargetMode="External"/><Relationship Id="rId1" Type="http://schemas.openxmlformats.org/officeDocument/2006/relationships/slideLayout" Target="../slideLayouts/slideLayout4.xml"/><Relationship Id="rId5" Type="http://schemas.openxmlformats.org/officeDocument/2006/relationships/slide" Target="slide4.xml"/><Relationship Id="rId4" Type="http://schemas.openxmlformats.org/officeDocument/2006/relationships/slide" Target="slid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slide" Target="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slide" Target="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38.xml"/><Relationship Id="rId7" Type="http://schemas.openxmlformats.org/officeDocument/2006/relationships/slide" Target="slide50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4.xml"/><Relationship Id="rId6" Type="http://schemas.openxmlformats.org/officeDocument/2006/relationships/slide" Target="slide4.xml"/><Relationship Id="rId5" Type="http://schemas.openxmlformats.org/officeDocument/2006/relationships/slide" Target="slide5.xml"/><Relationship Id="rId4" Type="http://schemas.openxmlformats.org/officeDocument/2006/relationships/slide" Target="slide4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slide" Target="slide27.xml"/><Relationship Id="rId7" Type="http://schemas.openxmlformats.org/officeDocument/2006/relationships/slide" Target="slide32.xml"/><Relationship Id="rId12" Type="http://schemas.openxmlformats.org/officeDocument/2006/relationships/slide" Target="slide3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1.xml"/><Relationship Id="rId11" Type="http://schemas.openxmlformats.org/officeDocument/2006/relationships/slide" Target="slide36.xml"/><Relationship Id="rId5" Type="http://schemas.openxmlformats.org/officeDocument/2006/relationships/slide" Target="slide30.xml"/><Relationship Id="rId10" Type="http://schemas.openxmlformats.org/officeDocument/2006/relationships/slide" Target="slide35.xml"/><Relationship Id="rId4" Type="http://schemas.openxmlformats.org/officeDocument/2006/relationships/slide" Target="slide29.xml"/><Relationship Id="rId9" Type="http://schemas.openxmlformats.org/officeDocument/2006/relationships/slide" Target="slide3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slide" Target="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6" Type="http://schemas.openxmlformats.org/officeDocument/2006/relationships/slide" Target="slide72.xml"/><Relationship Id="rId5" Type="http://schemas.openxmlformats.org/officeDocument/2006/relationships/slide" Target="slide61.xml"/><Relationship Id="rId4" Type="http://schemas.openxmlformats.org/officeDocument/2006/relationships/slide" Target="slide5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slide" Target="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slide" Target="slide28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slide" Target="slide28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slide" Target="slide28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slide" Target="slide28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slide" Target="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slide" Target="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slide" Target="slide28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44.xml"/><Relationship Id="rId3" Type="http://schemas.openxmlformats.org/officeDocument/2006/relationships/slide" Target="slide39.xml"/><Relationship Id="rId7" Type="http://schemas.openxmlformats.org/officeDocument/2006/relationships/slide" Target="slide43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4.xml"/><Relationship Id="rId6" Type="http://schemas.openxmlformats.org/officeDocument/2006/relationships/slide" Target="slide42.xml"/><Relationship Id="rId5" Type="http://schemas.openxmlformats.org/officeDocument/2006/relationships/slide" Target="slide41.xml"/><Relationship Id="rId10" Type="http://schemas.openxmlformats.org/officeDocument/2006/relationships/slide" Target="slide5.xml"/><Relationship Id="rId4" Type="http://schemas.openxmlformats.org/officeDocument/2006/relationships/slide" Target="slide40.xml"/><Relationship Id="rId9" Type="http://schemas.openxmlformats.org/officeDocument/2006/relationships/slide" Target="slide4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slide" Target="slide38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.xml"/><Relationship Id="rId5" Type="http://schemas.openxmlformats.org/officeDocument/2006/relationships/slide" Target="slide27.xml"/><Relationship Id="rId4" Type="http://schemas.openxmlformats.org/officeDocument/2006/relationships/slide" Target="slide2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slide" Target="slide38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slide" Target="slide38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slide" Target="slide38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slide" Target="slide38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f"/><Relationship Id="rId2" Type="http://schemas.openxmlformats.org/officeDocument/2006/relationships/slide" Target="slide38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slide" Target="slide38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47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7.xml"/><Relationship Id="rId5" Type="http://schemas.openxmlformats.org/officeDocument/2006/relationships/slide" Target="slide5.xml"/><Relationship Id="rId4" Type="http://schemas.openxmlformats.org/officeDocument/2006/relationships/slide" Target="slide4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slide" Target="slide4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tif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slide" Target="slide4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tif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2" Type="http://schemas.openxmlformats.org/officeDocument/2006/relationships/slide" Target="slide4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7.xml"/><Relationship Id="rId9" Type="http://schemas.openxmlformats.org/officeDocument/2006/relationships/slide" Target="slide4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13" Type="http://schemas.openxmlformats.org/officeDocument/2006/relationships/slide" Target="slide58.xml"/><Relationship Id="rId3" Type="http://schemas.openxmlformats.org/officeDocument/2006/relationships/slide" Target="slide27.xml"/><Relationship Id="rId7" Type="http://schemas.openxmlformats.org/officeDocument/2006/relationships/slide" Target="slide52.xml"/><Relationship Id="rId12" Type="http://schemas.openxmlformats.org/officeDocument/2006/relationships/slide" Target="slide5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1.xml"/><Relationship Id="rId11" Type="http://schemas.openxmlformats.org/officeDocument/2006/relationships/slide" Target="slide56.xml"/><Relationship Id="rId5" Type="http://schemas.openxmlformats.org/officeDocument/2006/relationships/slide" Target="slide3.xml"/><Relationship Id="rId15" Type="http://schemas.openxmlformats.org/officeDocument/2006/relationships/slide" Target="slide60.xml"/><Relationship Id="rId10" Type="http://schemas.openxmlformats.org/officeDocument/2006/relationships/slide" Target="slide55.xml"/><Relationship Id="rId4" Type="http://schemas.openxmlformats.org/officeDocument/2006/relationships/slide" Target="slide61.xml"/><Relationship Id="rId9" Type="http://schemas.openxmlformats.org/officeDocument/2006/relationships/slide" Target="slide54.xml"/><Relationship Id="rId14" Type="http://schemas.openxmlformats.org/officeDocument/2006/relationships/slide" Target="slide5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slide" Target="slide50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slide" Target="slide50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slide" Target="slide5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tif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slide" Target="slide50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f"/><Relationship Id="rId2" Type="http://schemas.openxmlformats.org/officeDocument/2006/relationships/slide" Target="slide50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2" Type="http://schemas.openxmlformats.org/officeDocument/2006/relationships/slide" Target="slide50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tiff"/><Relationship Id="rId2" Type="http://schemas.openxmlformats.org/officeDocument/2006/relationships/slide" Target="slide50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f"/><Relationship Id="rId2" Type="http://schemas.openxmlformats.org/officeDocument/2006/relationships/slide" Target="slide50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iff"/><Relationship Id="rId2" Type="http://schemas.openxmlformats.org/officeDocument/2006/relationships/slide" Target="slide50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tiff"/><Relationship Id="rId2" Type="http://schemas.openxmlformats.org/officeDocument/2006/relationships/slide" Target="slide50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slide" Target="slide6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.xml"/><Relationship Id="rId5" Type="http://schemas.openxmlformats.org/officeDocument/2006/relationships/slide" Target="slide72.xml"/><Relationship Id="rId4" Type="http://schemas.openxmlformats.org/officeDocument/2006/relationships/slide" Target="slide50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64.xml"/><Relationship Id="rId7" Type="http://schemas.openxmlformats.org/officeDocument/2006/relationships/slide" Target="slide68.xml"/><Relationship Id="rId2" Type="http://schemas.openxmlformats.org/officeDocument/2006/relationships/slide" Target="slide6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67.xml"/><Relationship Id="rId5" Type="http://schemas.openxmlformats.org/officeDocument/2006/relationships/slide" Target="slide66.xml"/><Relationship Id="rId4" Type="http://schemas.openxmlformats.org/officeDocument/2006/relationships/slide" Target="slide65.xml"/><Relationship Id="rId9" Type="http://schemas.openxmlformats.org/officeDocument/2006/relationships/slide" Target="slide6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tiff"/><Relationship Id="rId2" Type="http://schemas.openxmlformats.org/officeDocument/2006/relationships/slide" Target="slide6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tif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tiff"/><Relationship Id="rId2" Type="http://schemas.openxmlformats.org/officeDocument/2006/relationships/slide" Target="slide62.xm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tiff"/><Relationship Id="rId2" Type="http://schemas.openxmlformats.org/officeDocument/2006/relationships/slide" Target="slide62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iff"/><Relationship Id="rId2" Type="http://schemas.openxmlformats.org/officeDocument/2006/relationships/slide" Target="slide6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tif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tiff"/><Relationship Id="rId2" Type="http://schemas.openxmlformats.org/officeDocument/2006/relationships/slide" Target="slide62.xm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tiff"/><Relationship Id="rId2" Type="http://schemas.openxmlformats.org/officeDocument/2006/relationships/slide" Target="slide62.xml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71.xml"/><Relationship Id="rId2" Type="http://schemas.openxmlformats.org/officeDocument/2006/relationships/slide" Target="slide70.xml"/><Relationship Id="rId1" Type="http://schemas.openxmlformats.org/officeDocument/2006/relationships/slideLayout" Target="../slideLayouts/slideLayout4.xml"/><Relationship Id="rId6" Type="http://schemas.openxmlformats.org/officeDocument/2006/relationships/slide" Target="slide61.xml"/><Relationship Id="rId5" Type="http://schemas.openxmlformats.org/officeDocument/2006/relationships/slide" Target="slide5.xml"/><Relationship Id="rId4" Type="http://schemas.openxmlformats.org/officeDocument/2006/relationships/slide" Target="slide7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8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tiff"/><Relationship Id="rId2" Type="http://schemas.openxmlformats.org/officeDocument/2006/relationships/slide" Target="slide6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1.tif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tiff"/><Relationship Id="rId2" Type="http://schemas.openxmlformats.org/officeDocument/2006/relationships/slide" Target="slide6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3.tif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tiff"/><Relationship Id="rId2" Type="http://schemas.openxmlformats.org/officeDocument/2006/relationships/slide" Target="slide69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互動多媒體網頁設計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張峻彬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2699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dirty="0" smtClean="0"/>
              <a:t>採用互補色的網頁設計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074" name="Picture 2" descr="C:\Laura_2015\PPS\GR-H5C3JQ\Tif\Tif04\4-1-03a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12266"/>
            <a:ext cx="3538538" cy="125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Laura_2015\PPS\GR-H5C3JQ\Tif\Tif04\4-1-03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938" y="1692275"/>
            <a:ext cx="3896890" cy="288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三色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2000" dirty="0" smtClean="0">
                <a:solidFill>
                  <a:srgbClr val="FF0000"/>
                </a:solidFill>
              </a:rPr>
              <a:t>三色方案</a:t>
            </a:r>
            <a:r>
              <a:rPr lang="zh-TW" altLang="en-US" sz="1600" dirty="0" smtClean="0"/>
              <a:t>是在色彩</a:t>
            </a:r>
            <a:r>
              <a:rPr lang="zh-TW" altLang="en-US" sz="2000" dirty="0" smtClean="0">
                <a:solidFill>
                  <a:srgbClr val="FF0000"/>
                </a:solidFill>
              </a:rPr>
              <a:t>圓環</a:t>
            </a:r>
            <a:r>
              <a:rPr lang="zh-TW" altLang="en-US" sz="1600" dirty="0" smtClean="0"/>
              <a:t>中</a:t>
            </a:r>
            <a:r>
              <a:rPr lang="zh-TW" altLang="en-US" sz="2000" dirty="0" smtClean="0">
                <a:solidFill>
                  <a:srgbClr val="FF0000"/>
                </a:solidFill>
              </a:rPr>
              <a:t>等邊三角形三個頂點</a:t>
            </a:r>
            <a:r>
              <a:rPr lang="zh-TW" altLang="en-US" sz="1600" dirty="0" smtClean="0"/>
              <a:t>對應上構成的配色方案，例如</a:t>
            </a:r>
            <a:r>
              <a:rPr lang="zh-TW" altLang="en-US" sz="2000" dirty="0" smtClean="0">
                <a:solidFill>
                  <a:srgbClr val="FF0000"/>
                </a:solidFill>
              </a:rPr>
              <a:t>橙紫綠</a:t>
            </a:r>
            <a:r>
              <a:rPr lang="zh-TW" altLang="en-US" sz="1600" dirty="0" smtClean="0"/>
              <a:t>，三色方案</a:t>
            </a:r>
            <a:r>
              <a:rPr lang="zh-TW" altLang="en-US" sz="2000" dirty="0" smtClean="0">
                <a:solidFill>
                  <a:srgbClr val="FF0000"/>
                </a:solidFill>
              </a:rPr>
              <a:t>對比強烈</a:t>
            </a:r>
            <a:r>
              <a:rPr lang="zh-TW" altLang="en-US" sz="1600" dirty="0" smtClean="0"/>
              <a:t>，所以更加能</a:t>
            </a:r>
            <a:r>
              <a:rPr lang="zh-TW" altLang="en-US" sz="2000" dirty="0" smtClean="0">
                <a:solidFill>
                  <a:srgbClr val="FF0000"/>
                </a:solidFill>
              </a:rPr>
              <a:t>特出網頁內容</a:t>
            </a:r>
            <a:r>
              <a:rPr lang="zh-TW" altLang="en-US" sz="1600" dirty="0" smtClean="0"/>
              <a:t>。</a:t>
            </a:r>
          </a:p>
          <a:p>
            <a:pPr marR="0" lvl="0" algn="just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圖：三色配色方案的網頁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三色配色方案的網頁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4098" name="Picture 2" descr="C:\Laura_2015\PPS\GR-H5C3JQ\Tif\Tif04\4-1-04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56301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暖色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在</a:t>
            </a:r>
            <a:r>
              <a:rPr lang="zh-TW" altLang="en-US" sz="2000" dirty="0" smtClean="0">
                <a:solidFill>
                  <a:srgbClr val="FF0000"/>
                </a:solidFill>
              </a:rPr>
              <a:t>色環中左上角部分</a:t>
            </a:r>
            <a:r>
              <a:rPr lang="zh-TW" altLang="en-US" sz="1600" dirty="0" smtClean="0"/>
              <a:t>為</a:t>
            </a:r>
            <a:r>
              <a:rPr lang="zh-TW" altLang="en-US" sz="2000" dirty="0" smtClean="0">
                <a:solidFill>
                  <a:srgbClr val="FF0000"/>
                </a:solidFill>
              </a:rPr>
              <a:t>暖色</a:t>
            </a:r>
            <a:r>
              <a:rPr lang="zh-TW" altLang="en-US" sz="1600" dirty="0" smtClean="0"/>
              <a:t>，包括</a:t>
            </a:r>
            <a:r>
              <a:rPr lang="zh-TW" altLang="en-US" sz="2000" dirty="0" smtClean="0">
                <a:solidFill>
                  <a:srgbClr val="FF0000"/>
                </a:solidFill>
              </a:rPr>
              <a:t>紅色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橙色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黃色</a:t>
            </a:r>
            <a:r>
              <a:rPr lang="zh-TW" altLang="en-US" sz="1600" dirty="0" smtClean="0"/>
              <a:t>等顏色，給人一種</a:t>
            </a:r>
            <a:r>
              <a:rPr lang="zh-TW" altLang="en-US" sz="2000" dirty="0" smtClean="0">
                <a:solidFill>
                  <a:srgbClr val="FF0000"/>
                </a:solidFill>
              </a:rPr>
              <a:t>溫暖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舒適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有活力</a:t>
            </a:r>
            <a:r>
              <a:rPr lang="zh-TW" altLang="en-US" sz="1600" dirty="0" smtClean="0"/>
              <a:t>的感覺，在視覺上更貼近觀眾。</a:t>
            </a:r>
          </a:p>
          <a:p>
            <a:pPr marR="0" lvl="0" algn="just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圖：暖色系網頁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7" name="Picture 2" descr="C:\Laura_2015\PPS\GR-H5C3JQ\Tif\Tif04\4-1-01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215" y="2356974"/>
            <a:ext cx="297633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暖色系網頁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5122" name="Picture 2" descr="C:\Laura_2015\PPS\GR-H5C3JQ\Tif\Tif04\4-1-0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3649"/>
            <a:ext cx="4705350" cy="348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冷色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與暖色相對的顏色為冷色，即</a:t>
            </a:r>
            <a:r>
              <a:rPr lang="zh-TW" altLang="en-US" sz="2000" dirty="0" smtClean="0">
                <a:solidFill>
                  <a:srgbClr val="FF0000"/>
                </a:solidFill>
              </a:rPr>
              <a:t>色環右下角</a:t>
            </a:r>
            <a:r>
              <a:rPr lang="zh-TW" altLang="en-US" sz="1600" dirty="0" smtClean="0"/>
              <a:t>部分，如</a:t>
            </a:r>
            <a:r>
              <a:rPr lang="zh-TW" altLang="en-US" sz="2000" dirty="0" smtClean="0">
                <a:solidFill>
                  <a:srgbClr val="FF0000"/>
                </a:solidFill>
              </a:rPr>
              <a:t>藍色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綠色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白色</a:t>
            </a:r>
            <a:r>
              <a:rPr lang="zh-TW" altLang="en-US" sz="1600" dirty="0" smtClean="0"/>
              <a:t>，這種顏色方案會比較</a:t>
            </a:r>
            <a:r>
              <a:rPr lang="zh-TW" altLang="en-US" sz="2000" dirty="0" smtClean="0">
                <a:solidFill>
                  <a:srgbClr val="FF0000"/>
                </a:solidFill>
              </a:rPr>
              <a:t>冷酷</a:t>
            </a:r>
            <a:r>
              <a:rPr lang="zh-TW" altLang="en-US" sz="1600" dirty="0" smtClean="0"/>
              <a:t>，有種遠離群眾的感覺，</a:t>
            </a:r>
            <a:r>
              <a:rPr lang="zh-TW" altLang="en-US" sz="2000" dirty="0" smtClean="0">
                <a:solidFill>
                  <a:srgbClr val="FF0000"/>
                </a:solidFill>
              </a:rPr>
              <a:t>適合</a:t>
            </a:r>
            <a:r>
              <a:rPr lang="zh-TW" altLang="en-US" sz="1600" dirty="0" smtClean="0"/>
              <a:t>設計</a:t>
            </a:r>
            <a:r>
              <a:rPr lang="zh-TW" altLang="en-US" sz="2000" dirty="0" smtClean="0">
                <a:solidFill>
                  <a:srgbClr val="FF0000"/>
                </a:solidFill>
              </a:rPr>
              <a:t>科技類</a:t>
            </a:r>
            <a:r>
              <a:rPr lang="zh-TW" altLang="en-US" sz="1600" dirty="0" smtClean="0"/>
              <a:t>的網站。</a:t>
            </a:r>
          </a:p>
          <a:p>
            <a:pPr marR="0" lvl="0" algn="just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圖：冷色配色效果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7" name="Picture 2" descr="C:\Laura_2015\PPS\GR-H5C3JQ\Tif\Tif04\4-1-01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215" y="2356974"/>
            <a:ext cx="297633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冷色配色效果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6146" name="Picture 2" descr="C:\Laura_2015\PPS\GR-H5C3JQ\Tif\Tif04\4-1-0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84671"/>
            <a:ext cx="4705350" cy="348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dirty="0" smtClean="0"/>
              <a:t>4-1-2 </a:t>
            </a:r>
            <a:r>
              <a:rPr lang="zh-TW" altLang="en-US" dirty="0" smtClean="0"/>
              <a:t>瞭解顏色表達方式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網頁設計上經常使用的</a:t>
            </a:r>
            <a:r>
              <a:rPr lang="zh-TW" altLang="en-US" sz="2000" dirty="0" smtClean="0">
                <a:solidFill>
                  <a:srgbClr val="FF0000"/>
                </a:solidFill>
              </a:rPr>
              <a:t>色彩表達</a:t>
            </a:r>
            <a:r>
              <a:rPr lang="zh-TW" altLang="en-US" sz="1600" dirty="0" smtClean="0"/>
              <a:t>方式有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RGBa</a:t>
            </a:r>
            <a:r>
              <a:rPr lang="zh-TW" altLang="en-US" sz="1600" dirty="0" smtClean="0"/>
              <a:t>、</a:t>
            </a:r>
            <a:r>
              <a:rPr lang="en-US" altLang="zh-TW" sz="2000" dirty="0" smtClean="0">
                <a:solidFill>
                  <a:srgbClr val="FF0000"/>
                </a:solidFill>
              </a:rPr>
              <a:t>Hex</a:t>
            </a:r>
            <a:r>
              <a:rPr lang="zh-TW" altLang="en-US" sz="1600" dirty="0" smtClean="0"/>
              <a:t>、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HSLa</a:t>
            </a:r>
            <a:r>
              <a:rPr lang="zh-TW" altLang="en-US" sz="1600" dirty="0" smtClean="0"/>
              <a:t>這</a:t>
            </a:r>
            <a:r>
              <a:rPr lang="en-US" altLang="zh-TW" sz="1600" dirty="0" smtClean="0"/>
              <a:t>3</a:t>
            </a:r>
            <a:r>
              <a:rPr lang="zh-TW" altLang="en-US" sz="1600" dirty="0" smtClean="0"/>
              <a:t>種模式，根據網頁設計的需要，可</a:t>
            </a:r>
            <a:r>
              <a:rPr lang="zh-TW" altLang="en-US" sz="2000" dirty="0" smtClean="0">
                <a:solidFill>
                  <a:srgbClr val="FF0000"/>
                </a:solidFill>
              </a:rPr>
              <a:t>選擇</a:t>
            </a:r>
            <a:r>
              <a:rPr lang="zh-TW" altLang="en-US" sz="1600" dirty="0" smtClean="0"/>
              <a:t>對應的</a:t>
            </a:r>
            <a:r>
              <a:rPr lang="zh-TW" altLang="en-US" sz="2000" dirty="0" smtClean="0">
                <a:solidFill>
                  <a:srgbClr val="FF0000"/>
                </a:solidFill>
              </a:rPr>
              <a:t>色彩模式</a:t>
            </a:r>
            <a:r>
              <a:rPr lang="zh-TW" altLang="en-US" sz="1600" dirty="0" smtClean="0"/>
              <a:t>，各模式簡述如下：</a:t>
            </a: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err="1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RGBa</a:t>
            </a:r>
            <a:endParaRPr lang="en-US" altLang="zh-TW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Hex</a:t>
            </a:r>
            <a:endParaRPr lang="en-US" altLang="zh-TW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err="1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HSLa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RGBa</a:t>
            </a:r>
            <a:endParaRPr lang="zh-TW" altLang="en-US" smtClean="0"/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en-US" altLang="zh-TW" sz="2000" dirty="0" smtClean="0">
                <a:solidFill>
                  <a:srgbClr val="FF0000"/>
                </a:solidFill>
              </a:rPr>
              <a:t>RGB</a:t>
            </a:r>
            <a:r>
              <a:rPr lang="zh-TW" altLang="en-US" sz="1600" dirty="0" smtClean="0"/>
              <a:t>是</a:t>
            </a:r>
            <a:r>
              <a:rPr lang="zh-TW" altLang="en-US" sz="2000" dirty="0" smtClean="0">
                <a:solidFill>
                  <a:srgbClr val="FF0000"/>
                </a:solidFill>
              </a:rPr>
              <a:t>色光</a:t>
            </a:r>
            <a:r>
              <a:rPr lang="zh-TW" altLang="en-US" sz="1600" dirty="0" smtClean="0"/>
              <a:t>的色彩模式，分為</a:t>
            </a:r>
            <a:r>
              <a:rPr lang="zh-TW" altLang="en-US" sz="2000" dirty="0" smtClean="0">
                <a:solidFill>
                  <a:srgbClr val="FF0000"/>
                </a:solidFill>
              </a:rPr>
              <a:t>紅（</a:t>
            </a:r>
            <a:r>
              <a:rPr lang="en-US" altLang="zh-TW" sz="2000" dirty="0" smtClean="0">
                <a:solidFill>
                  <a:srgbClr val="FF0000"/>
                </a:solidFill>
              </a:rPr>
              <a:t>Red</a:t>
            </a:r>
            <a:r>
              <a:rPr lang="zh-TW" altLang="en-US" sz="2000" dirty="0" smtClean="0">
                <a:solidFill>
                  <a:srgbClr val="FF0000"/>
                </a:solidFill>
              </a:rPr>
              <a:t>）、綠（</a:t>
            </a:r>
            <a:r>
              <a:rPr lang="en-US" altLang="zh-TW" sz="2000" dirty="0" smtClean="0">
                <a:solidFill>
                  <a:srgbClr val="FF0000"/>
                </a:solidFill>
              </a:rPr>
              <a:t>Green</a:t>
            </a:r>
            <a:r>
              <a:rPr lang="zh-TW" altLang="en-US" sz="2000" dirty="0" smtClean="0">
                <a:solidFill>
                  <a:srgbClr val="FF0000"/>
                </a:solidFill>
              </a:rPr>
              <a:t>）、藍（</a:t>
            </a:r>
            <a:r>
              <a:rPr lang="en-US" altLang="zh-TW" sz="2000" dirty="0" smtClean="0">
                <a:solidFill>
                  <a:srgbClr val="FF0000"/>
                </a:solidFill>
              </a:rPr>
              <a:t>Blue</a:t>
            </a:r>
            <a:r>
              <a:rPr lang="zh-TW" altLang="en-US" sz="2000" dirty="0" smtClean="0">
                <a:solidFill>
                  <a:srgbClr val="FF0000"/>
                </a:solidFill>
              </a:rPr>
              <a:t>）</a:t>
            </a:r>
            <a:r>
              <a:rPr lang="zh-TW" altLang="en-US" sz="1600" dirty="0" smtClean="0"/>
              <a:t>三個分量，</a:t>
            </a:r>
            <a:r>
              <a:rPr lang="zh-TW" altLang="en-US" sz="2000" dirty="0" smtClean="0">
                <a:solidFill>
                  <a:srgbClr val="FF0000"/>
                </a:solidFill>
              </a:rPr>
              <a:t>每一種色彩分量</a:t>
            </a:r>
            <a:r>
              <a:rPr lang="zh-TW" altLang="en-US" sz="1600" dirty="0" smtClean="0"/>
              <a:t>取值為</a:t>
            </a:r>
            <a:r>
              <a:rPr lang="en-US" altLang="zh-TW" sz="2000" dirty="0" smtClean="0">
                <a:solidFill>
                  <a:srgbClr val="FF0000"/>
                </a:solidFill>
              </a:rPr>
              <a:t>0~255</a:t>
            </a:r>
            <a:r>
              <a:rPr lang="zh-TW" altLang="en-US" sz="1600" dirty="0" smtClean="0"/>
              <a:t>。在</a:t>
            </a:r>
            <a:r>
              <a:rPr lang="en-US" altLang="zh-TW" sz="2000" dirty="0" smtClean="0">
                <a:solidFill>
                  <a:srgbClr val="FF0000"/>
                </a:solidFill>
              </a:rPr>
              <a:t>RGB</a:t>
            </a:r>
            <a:r>
              <a:rPr lang="zh-TW" altLang="en-US" sz="2000" dirty="0" smtClean="0">
                <a:solidFill>
                  <a:srgbClr val="FF0000"/>
                </a:solidFill>
              </a:rPr>
              <a:t>色彩後</a:t>
            </a:r>
            <a:r>
              <a:rPr lang="zh-TW" altLang="en-US" sz="1600" dirty="0" smtClean="0"/>
              <a:t>加上</a:t>
            </a:r>
            <a:r>
              <a:rPr lang="en-US" altLang="zh-TW" sz="2000" dirty="0" smtClean="0">
                <a:solidFill>
                  <a:srgbClr val="FF0000"/>
                </a:solidFill>
              </a:rPr>
              <a:t>a</a:t>
            </a:r>
            <a:r>
              <a:rPr lang="zh-TW" altLang="en-US" sz="1600" dirty="0" smtClean="0"/>
              <a:t>，表示加上了</a:t>
            </a:r>
            <a:r>
              <a:rPr lang="zh-TW" altLang="en-US" sz="2000" dirty="0" smtClean="0">
                <a:solidFill>
                  <a:srgbClr val="FF0000"/>
                </a:solidFill>
              </a:rPr>
              <a:t>透明度（</a:t>
            </a:r>
            <a:r>
              <a:rPr lang="en-US" altLang="zh-TW" sz="2000" dirty="0" smtClean="0">
                <a:solidFill>
                  <a:srgbClr val="FF0000"/>
                </a:solidFill>
              </a:rPr>
              <a:t>alpha</a:t>
            </a:r>
            <a:r>
              <a:rPr lang="zh-TW" altLang="en-US" sz="2000" dirty="0" smtClean="0">
                <a:solidFill>
                  <a:srgbClr val="FF0000"/>
                </a:solidFill>
              </a:rPr>
              <a:t>）</a:t>
            </a:r>
            <a:r>
              <a:rPr lang="zh-TW" altLang="en-US" sz="1600" dirty="0" smtClean="0"/>
              <a:t>，因此在網頁中書寫的數值為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RGBa</a:t>
            </a:r>
            <a:r>
              <a:rPr lang="zh-TW" altLang="en-US" sz="2000" dirty="0" smtClean="0">
                <a:solidFill>
                  <a:srgbClr val="FF0000"/>
                </a:solidFill>
              </a:rPr>
              <a:t>（</a:t>
            </a:r>
            <a:r>
              <a:rPr lang="en-US" altLang="zh-TW" sz="2000" dirty="0" smtClean="0">
                <a:solidFill>
                  <a:srgbClr val="FF0000"/>
                </a:solidFill>
              </a:rPr>
              <a:t>R</a:t>
            </a:r>
            <a:r>
              <a:rPr lang="zh-TW" altLang="en-US" sz="2000" dirty="0" smtClean="0">
                <a:solidFill>
                  <a:srgbClr val="FF0000"/>
                </a:solidFill>
              </a:rPr>
              <a:t>數值</a:t>
            </a:r>
            <a:r>
              <a:rPr lang="en-US" altLang="zh-TW" sz="2000" dirty="0" smtClean="0">
                <a:solidFill>
                  <a:srgbClr val="FF0000"/>
                </a:solidFill>
              </a:rPr>
              <a:t>,G</a:t>
            </a:r>
            <a:r>
              <a:rPr lang="zh-TW" altLang="en-US" sz="2000" dirty="0" smtClean="0">
                <a:solidFill>
                  <a:srgbClr val="FF0000"/>
                </a:solidFill>
              </a:rPr>
              <a:t>數值</a:t>
            </a:r>
            <a:r>
              <a:rPr lang="en-US" altLang="zh-TW" sz="2000" dirty="0" smtClean="0">
                <a:solidFill>
                  <a:srgbClr val="FF0000"/>
                </a:solidFill>
              </a:rPr>
              <a:t>,B</a:t>
            </a:r>
            <a:r>
              <a:rPr lang="zh-TW" altLang="en-US" sz="2000" dirty="0" smtClean="0">
                <a:solidFill>
                  <a:srgbClr val="FF0000"/>
                </a:solidFill>
              </a:rPr>
              <a:t>數值</a:t>
            </a:r>
            <a:r>
              <a:rPr lang="en-US" altLang="zh-TW" sz="2000" dirty="0" smtClean="0">
                <a:solidFill>
                  <a:srgbClr val="FF0000"/>
                </a:solidFill>
              </a:rPr>
              <a:t>,a</a:t>
            </a:r>
            <a:r>
              <a:rPr lang="zh-TW" altLang="en-US" sz="2000" dirty="0" smtClean="0">
                <a:solidFill>
                  <a:srgbClr val="FF0000"/>
                </a:solidFill>
              </a:rPr>
              <a:t>數值）</a:t>
            </a:r>
            <a:r>
              <a:rPr lang="zh-TW" altLang="en-US" sz="1600" dirty="0" smtClean="0"/>
              <a:t>，例如半透明紅色為</a:t>
            </a:r>
            <a:r>
              <a:rPr lang="en-US" altLang="zh-TW" sz="1600" dirty="0" err="1" smtClean="0"/>
              <a:t>RGBa</a:t>
            </a:r>
            <a:r>
              <a:rPr lang="en-US" altLang="zh-TW" sz="1600" dirty="0" smtClean="0"/>
              <a:t>(255,0,0,0.50)</a:t>
            </a:r>
            <a:r>
              <a:rPr lang="zh-TW" altLang="en-US" sz="1600" dirty="0" smtClean="0"/>
              <a:t>。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Hex</a:t>
            </a:r>
            <a:endParaRPr lang="zh-TW" altLang="en-US" smtClean="0"/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en-US" altLang="zh-TW" sz="2000" dirty="0" smtClean="0">
                <a:solidFill>
                  <a:srgbClr val="FF0000"/>
                </a:solidFill>
              </a:rPr>
              <a:t>Hex</a:t>
            </a:r>
            <a:r>
              <a:rPr lang="zh-TW" altLang="en-US" sz="1600" dirty="0" smtClean="0"/>
              <a:t>全稱（</a:t>
            </a:r>
            <a:r>
              <a:rPr lang="en-US" altLang="zh-TW" sz="1600" dirty="0" smtClean="0"/>
              <a:t>Intel HEX</a:t>
            </a:r>
            <a:r>
              <a:rPr lang="zh-TW" altLang="en-US" sz="1600" dirty="0" smtClean="0"/>
              <a:t>），即</a:t>
            </a:r>
            <a:r>
              <a:rPr lang="zh-TW" altLang="en-US" sz="2000" dirty="0" smtClean="0">
                <a:solidFill>
                  <a:srgbClr val="FF0000"/>
                </a:solidFill>
              </a:rPr>
              <a:t>十六進制</a:t>
            </a:r>
            <a:r>
              <a:rPr lang="zh-TW" altLang="en-US" sz="1600" dirty="0" smtClean="0"/>
              <a:t>表示</a:t>
            </a:r>
            <a:r>
              <a:rPr lang="en-US" altLang="zh-TW" sz="2000" dirty="0" smtClean="0">
                <a:solidFill>
                  <a:srgbClr val="FF0000"/>
                </a:solidFill>
              </a:rPr>
              <a:t>RGB</a:t>
            </a:r>
            <a:r>
              <a:rPr lang="zh-TW" altLang="en-US" sz="2000" dirty="0" smtClean="0">
                <a:solidFill>
                  <a:srgbClr val="FF0000"/>
                </a:solidFill>
              </a:rPr>
              <a:t>色彩</a:t>
            </a:r>
            <a:r>
              <a:rPr lang="zh-TW" altLang="en-US" sz="1600" dirty="0" smtClean="0"/>
              <a:t>的方式，以「</a:t>
            </a:r>
            <a:r>
              <a:rPr lang="en-US" altLang="zh-TW" sz="1600" dirty="0" smtClean="0">
                <a:solidFill>
                  <a:srgbClr val="FF0000"/>
                </a:solidFill>
              </a:rPr>
              <a:t>#</a:t>
            </a:r>
            <a:r>
              <a:rPr lang="zh-TW" altLang="en-US" sz="1600" dirty="0" smtClean="0"/>
              <a:t>」開頭，每個色彩</a:t>
            </a:r>
            <a:r>
              <a:rPr lang="en-US" altLang="zh-TW" sz="1600" dirty="0" smtClean="0"/>
              <a:t>RGB</a:t>
            </a:r>
            <a:r>
              <a:rPr lang="zh-TW" altLang="en-US" sz="1600" dirty="0" smtClean="0"/>
              <a:t>分量佔兩位數，每位為</a:t>
            </a:r>
            <a:r>
              <a:rPr lang="en-US" altLang="zh-TW" sz="1600" dirty="0" smtClean="0"/>
              <a:t>0~F</a:t>
            </a:r>
            <a:r>
              <a:rPr lang="zh-TW" altLang="en-US" sz="1600" dirty="0" smtClean="0"/>
              <a:t>，不包含透明度資訊，書寫方式</a:t>
            </a:r>
            <a:r>
              <a:rPr lang="zh-TW" altLang="en-US" sz="2000" dirty="0" smtClean="0">
                <a:solidFill>
                  <a:srgbClr val="FF0000"/>
                </a:solidFill>
              </a:rPr>
              <a:t>不區分大小寫</a:t>
            </a:r>
            <a:r>
              <a:rPr lang="zh-TW" altLang="en-US" sz="1600" dirty="0" smtClean="0"/>
              <a:t>，例如「</a:t>
            </a:r>
            <a:r>
              <a:rPr lang="en-US" altLang="zh-TW" sz="1600" dirty="0" smtClean="0"/>
              <a:t>#FF0000</a:t>
            </a:r>
            <a:r>
              <a:rPr lang="zh-TW" altLang="en-US" sz="1600" dirty="0" smtClean="0"/>
              <a:t>」與「</a:t>
            </a:r>
            <a:r>
              <a:rPr lang="en-US" altLang="zh-TW" sz="1600" dirty="0" smtClean="0"/>
              <a:t>#ff0000</a:t>
            </a:r>
            <a:r>
              <a:rPr lang="zh-TW" altLang="en-US" sz="1600" dirty="0" smtClean="0"/>
              <a:t>」同樣表示紅色。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Chapter 4</a:t>
            </a:r>
            <a:b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明體 Std W9" pitchFamily="18" charset="-120"/>
                <a:ea typeface="華康明體 Std W9" pitchFamily="18" charset="-120"/>
              </a:rPr>
              <a:t>CSS</a:t>
            </a:r>
            <a:r>
              <a:rPr lang="zh-TW" altLang="en-US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明體 Std W9" pitchFamily="18" charset="-120"/>
                <a:ea typeface="華康明體 Std W9" pitchFamily="18" charset="-120"/>
              </a:rPr>
              <a:t>之色彩與特效應用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3096344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色彩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是網頁設計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必然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要接觸的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內容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，文字色彩、背景、邊框等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屬性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都涉及到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色彩設定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，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掌握色彩搭配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以及編寫方法，能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提升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網頁的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品質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。除了單純的色彩外，還可加入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漸層色彩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以及圖片，讓網頁的色彩更加豐富。合理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應用色彩效果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，能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設計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出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立體效果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物件，例如變更按鈕的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邊框色彩差異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，設計出超連結按鈕的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突起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與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凹陷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的特效。</a:t>
            </a:r>
          </a:p>
          <a:p>
            <a:pPr lvl="0">
              <a:defRPr/>
            </a:pP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設計網頁重點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是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掌握程式碼的應用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，並不侷限於某一種編輯器，因此在本章開始，將以</a:t>
            </a:r>
            <a:r>
              <a:rPr lang="en-US" altLang="zh-TW" sz="1400" dirty="0" smtClean="0">
                <a:latin typeface="華康圓體 Std W5" pitchFamily="50" charset="-120"/>
                <a:ea typeface="華康圓體 Std W5" pitchFamily="50" charset="-120"/>
              </a:rPr>
              <a:t>Dreamweaver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的程式碼模式設計網頁，從零開始，教會大家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手動輸入程式碼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，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提昇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網頁設計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能力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。</a:t>
            </a:r>
          </a:p>
        </p:txBody>
      </p:sp>
      <p:sp>
        <p:nvSpPr>
          <p:cNvPr id="12" name="圓角化對角線角落矩形 11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pres?slideindex=1&amp;slidetitle="/>
              </a:rPr>
              <a:t>大綱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4" name="圓角化對角線角落矩形 1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pres?slideindex=1&amp;slidetitle="/>
              </a:rPr>
              <a:t>下一章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5" name="圓角化對角線角落矩形 14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pres?slideindex=1&amp;slidetitle="/>
              </a:rPr>
              <a:t>上一章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6" name="圓角化對角線角落矩形 15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endshow"/>
              </a:rPr>
              <a:t>離開</a:t>
            </a:r>
            <a:endParaRPr lang="en-US" altLang="zh-TW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7" name="圓角化對角線角落矩形 16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開始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HSLa</a:t>
            </a:r>
            <a:endParaRPr lang="zh-TW" altLang="en-US" smtClean="0"/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err="1" smtClean="0"/>
              <a:t>HSLa</a:t>
            </a:r>
            <a:r>
              <a:rPr lang="zh-TW" altLang="en-US" sz="1600" dirty="0" smtClean="0"/>
              <a:t>中的</a:t>
            </a:r>
            <a:r>
              <a:rPr lang="en-US" altLang="zh-TW" sz="2000" dirty="0" smtClean="0">
                <a:solidFill>
                  <a:srgbClr val="FF0000"/>
                </a:solidFill>
              </a:rPr>
              <a:t>H</a:t>
            </a:r>
            <a:r>
              <a:rPr lang="zh-TW" altLang="en-US" sz="1600" dirty="0" smtClean="0"/>
              <a:t>為</a:t>
            </a:r>
            <a:r>
              <a:rPr lang="zh-TW" altLang="en-US" sz="2000" dirty="0" smtClean="0">
                <a:solidFill>
                  <a:srgbClr val="FF0000"/>
                </a:solidFill>
              </a:rPr>
              <a:t>色調（</a:t>
            </a:r>
            <a:r>
              <a:rPr lang="en-US" altLang="zh-TW" sz="2000" dirty="0" smtClean="0">
                <a:solidFill>
                  <a:srgbClr val="FF0000"/>
                </a:solidFill>
              </a:rPr>
              <a:t>Hue</a:t>
            </a:r>
            <a:r>
              <a:rPr lang="zh-TW" altLang="en-US" sz="2000" dirty="0" smtClean="0">
                <a:solidFill>
                  <a:srgbClr val="FF0000"/>
                </a:solidFill>
              </a:rPr>
              <a:t>）</a:t>
            </a:r>
            <a:r>
              <a:rPr lang="zh-TW" altLang="en-US" sz="1600" dirty="0" smtClean="0"/>
              <a:t>，根據</a:t>
            </a:r>
            <a:r>
              <a:rPr lang="zh-TW" altLang="en-US" sz="2000" dirty="0" smtClean="0">
                <a:solidFill>
                  <a:srgbClr val="FF0000"/>
                </a:solidFill>
              </a:rPr>
              <a:t>色環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位置</a:t>
            </a:r>
            <a:r>
              <a:rPr lang="zh-TW" altLang="en-US" sz="1600" dirty="0" smtClean="0"/>
              <a:t>確定色調，數值為</a:t>
            </a:r>
            <a:r>
              <a:rPr lang="en-US" altLang="zh-TW" sz="2000" dirty="0" smtClean="0">
                <a:solidFill>
                  <a:srgbClr val="FF0000"/>
                </a:solidFill>
              </a:rPr>
              <a:t>0~360</a:t>
            </a:r>
            <a:r>
              <a:rPr lang="zh-TW" altLang="en-US" sz="1600" dirty="0" smtClean="0"/>
              <a:t>，</a:t>
            </a:r>
            <a:r>
              <a:rPr lang="en-US" altLang="zh-TW" sz="1600" dirty="0" smtClean="0"/>
              <a:t>0</a:t>
            </a:r>
            <a:r>
              <a:rPr lang="zh-TW" altLang="en-US" sz="1600" dirty="0" smtClean="0"/>
              <a:t>和</a:t>
            </a:r>
            <a:r>
              <a:rPr lang="en-US" altLang="zh-TW" sz="1600" dirty="0" smtClean="0"/>
              <a:t>360</a:t>
            </a:r>
            <a:r>
              <a:rPr lang="zh-TW" altLang="en-US" sz="1600" dirty="0" smtClean="0"/>
              <a:t>都表示紅色，</a:t>
            </a:r>
            <a:r>
              <a:rPr lang="en-US" altLang="zh-TW" sz="2000" dirty="0" smtClean="0">
                <a:solidFill>
                  <a:srgbClr val="FF0000"/>
                </a:solidFill>
              </a:rPr>
              <a:t>120</a:t>
            </a:r>
            <a:r>
              <a:rPr lang="zh-TW" altLang="en-US" sz="1600" dirty="0" smtClean="0"/>
              <a:t>表示</a:t>
            </a:r>
            <a:r>
              <a:rPr lang="zh-TW" altLang="en-US" sz="2000" dirty="0" smtClean="0">
                <a:solidFill>
                  <a:srgbClr val="FF0000"/>
                </a:solidFill>
              </a:rPr>
              <a:t>綠色</a:t>
            </a:r>
            <a:r>
              <a:rPr lang="zh-TW" altLang="en-US" sz="1600" dirty="0" smtClean="0"/>
              <a:t>，</a:t>
            </a:r>
            <a:r>
              <a:rPr lang="en-US" altLang="zh-TW" sz="2000" dirty="0" smtClean="0">
                <a:solidFill>
                  <a:srgbClr val="FF0000"/>
                </a:solidFill>
              </a:rPr>
              <a:t>240</a:t>
            </a:r>
            <a:r>
              <a:rPr lang="zh-TW" altLang="en-US" sz="1600" dirty="0" smtClean="0"/>
              <a:t>表示</a:t>
            </a:r>
            <a:r>
              <a:rPr lang="zh-TW" altLang="en-US" sz="2000" dirty="0" smtClean="0">
                <a:solidFill>
                  <a:srgbClr val="FF0000"/>
                </a:solidFill>
              </a:rPr>
              <a:t>藍色</a:t>
            </a:r>
            <a:r>
              <a:rPr lang="zh-TW" altLang="en-US" sz="1600" dirty="0" smtClean="0"/>
              <a:t>；</a:t>
            </a:r>
            <a:r>
              <a:rPr lang="en-US" altLang="zh-TW" sz="2000" dirty="0" smtClean="0">
                <a:solidFill>
                  <a:srgbClr val="FF0000"/>
                </a:solidFill>
              </a:rPr>
              <a:t>S</a:t>
            </a:r>
            <a:r>
              <a:rPr lang="zh-TW" altLang="en-US" sz="1600" dirty="0" smtClean="0"/>
              <a:t>為</a:t>
            </a:r>
            <a:r>
              <a:rPr lang="zh-TW" altLang="en-US" sz="2000" dirty="0" smtClean="0">
                <a:solidFill>
                  <a:srgbClr val="FF0000"/>
                </a:solidFill>
              </a:rPr>
              <a:t>飽和度</a:t>
            </a:r>
            <a:r>
              <a:rPr lang="en-US" altLang="zh-TW" sz="2000" dirty="0" smtClean="0">
                <a:solidFill>
                  <a:srgbClr val="FF0000"/>
                </a:solidFill>
              </a:rPr>
              <a:t>(Saturation)</a:t>
            </a:r>
            <a:r>
              <a:rPr lang="zh-TW" altLang="en-US" sz="1600" dirty="0" smtClean="0"/>
              <a:t>，取值為</a:t>
            </a:r>
            <a:r>
              <a:rPr lang="en-US" altLang="zh-TW" sz="2000" dirty="0" smtClean="0">
                <a:solidFill>
                  <a:srgbClr val="FF0000"/>
                </a:solidFill>
              </a:rPr>
              <a:t>0.0%</a:t>
            </a:r>
            <a:r>
              <a:rPr lang="zh-TW" altLang="en-US" sz="2000" dirty="0" smtClean="0">
                <a:solidFill>
                  <a:srgbClr val="FF0000"/>
                </a:solidFill>
              </a:rPr>
              <a:t>～</a:t>
            </a:r>
            <a:r>
              <a:rPr lang="en-US" altLang="zh-TW" sz="2000" dirty="0" smtClean="0">
                <a:solidFill>
                  <a:srgbClr val="FF0000"/>
                </a:solidFill>
              </a:rPr>
              <a:t>100.0%</a:t>
            </a:r>
            <a:r>
              <a:rPr lang="zh-TW" altLang="en-US" sz="1600" dirty="0" smtClean="0"/>
              <a:t>；</a:t>
            </a:r>
            <a:r>
              <a:rPr lang="en-US" altLang="zh-TW" sz="2000" dirty="0" smtClean="0">
                <a:solidFill>
                  <a:srgbClr val="FF0000"/>
                </a:solidFill>
              </a:rPr>
              <a:t>L</a:t>
            </a:r>
            <a:r>
              <a:rPr lang="zh-TW" altLang="en-US" sz="1600" dirty="0" smtClean="0"/>
              <a:t>為亮度（</a:t>
            </a:r>
            <a:r>
              <a:rPr lang="en-US" altLang="zh-TW" sz="1600" dirty="0" err="1" smtClean="0"/>
              <a:t>Ligheness</a:t>
            </a:r>
            <a:r>
              <a:rPr lang="zh-TW" altLang="en-US" sz="1600" dirty="0" smtClean="0"/>
              <a:t>），取值為</a:t>
            </a:r>
            <a:r>
              <a:rPr lang="en-US" altLang="zh-TW" sz="2000" dirty="0" smtClean="0">
                <a:solidFill>
                  <a:srgbClr val="FF0000"/>
                </a:solidFill>
              </a:rPr>
              <a:t>0.0%</a:t>
            </a:r>
            <a:r>
              <a:rPr lang="zh-TW" altLang="en-US" sz="2000" dirty="0" smtClean="0">
                <a:solidFill>
                  <a:srgbClr val="FF0000"/>
                </a:solidFill>
              </a:rPr>
              <a:t>～</a:t>
            </a:r>
            <a:r>
              <a:rPr lang="en-US" altLang="zh-TW" sz="2000" dirty="0" smtClean="0">
                <a:solidFill>
                  <a:srgbClr val="FF0000"/>
                </a:solidFill>
              </a:rPr>
              <a:t>100.0%</a:t>
            </a:r>
            <a:r>
              <a:rPr lang="zh-TW" altLang="en-US" sz="1600" dirty="0" smtClean="0"/>
              <a:t>；</a:t>
            </a:r>
            <a:r>
              <a:rPr lang="en-US" altLang="zh-TW" sz="2000" dirty="0" smtClean="0">
                <a:solidFill>
                  <a:srgbClr val="FF0000"/>
                </a:solidFill>
              </a:rPr>
              <a:t>a</a:t>
            </a:r>
            <a:r>
              <a:rPr lang="zh-TW" altLang="en-US" sz="1600" dirty="0" smtClean="0"/>
              <a:t>為</a:t>
            </a:r>
            <a:r>
              <a:rPr lang="zh-TW" altLang="en-US" sz="2000" dirty="0" smtClean="0">
                <a:solidFill>
                  <a:srgbClr val="FF0000"/>
                </a:solidFill>
              </a:rPr>
              <a:t>透明度（</a:t>
            </a:r>
            <a:r>
              <a:rPr lang="en-US" altLang="zh-TW" sz="2000" dirty="0" smtClean="0">
                <a:solidFill>
                  <a:srgbClr val="FF0000"/>
                </a:solidFill>
              </a:rPr>
              <a:t>Alpha</a:t>
            </a:r>
            <a:r>
              <a:rPr lang="zh-TW" altLang="en-US" sz="2000" dirty="0" smtClean="0">
                <a:solidFill>
                  <a:srgbClr val="FF0000"/>
                </a:solidFill>
              </a:rPr>
              <a:t>）</a:t>
            </a:r>
            <a:r>
              <a:rPr lang="zh-TW" altLang="en-US" sz="1600" dirty="0" smtClean="0"/>
              <a:t>，取值為</a:t>
            </a:r>
            <a:r>
              <a:rPr lang="en-US" altLang="zh-TW" sz="2000" dirty="0" smtClean="0">
                <a:solidFill>
                  <a:srgbClr val="FF0000"/>
                </a:solidFill>
              </a:rPr>
              <a:t>0.0</a:t>
            </a:r>
            <a:r>
              <a:rPr lang="zh-TW" altLang="en-US" sz="2000" dirty="0" smtClean="0">
                <a:solidFill>
                  <a:srgbClr val="FF0000"/>
                </a:solidFill>
              </a:rPr>
              <a:t>～</a:t>
            </a:r>
            <a:r>
              <a:rPr lang="en-US" altLang="zh-TW" sz="2000" dirty="0" smtClean="0">
                <a:solidFill>
                  <a:srgbClr val="FF0000"/>
                </a:solidFill>
              </a:rPr>
              <a:t>1.0</a:t>
            </a:r>
            <a:r>
              <a:rPr lang="zh-TW" altLang="en-US" sz="1600" dirty="0" smtClean="0"/>
              <a:t>。書寫程式碼的模型為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HSLa</a:t>
            </a:r>
            <a:r>
              <a:rPr lang="zh-TW" altLang="en-US" sz="2000" dirty="0" smtClean="0">
                <a:solidFill>
                  <a:srgbClr val="FF0000"/>
                </a:solidFill>
              </a:rPr>
              <a:t>（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H,S,L,a</a:t>
            </a:r>
            <a:r>
              <a:rPr lang="zh-TW" altLang="en-US" sz="2000" dirty="0" smtClean="0">
                <a:solidFill>
                  <a:srgbClr val="FF0000"/>
                </a:solidFill>
              </a:rPr>
              <a:t>）</a:t>
            </a:r>
            <a:r>
              <a:rPr lang="zh-TW" altLang="en-US" sz="1600" dirty="0" smtClean="0"/>
              <a:t>，例如</a:t>
            </a:r>
            <a:r>
              <a:rPr lang="en-US" altLang="zh-TW" sz="1600" dirty="0" err="1" smtClean="0"/>
              <a:t>HSLa</a:t>
            </a:r>
            <a:r>
              <a:rPr lang="zh-TW" altLang="en-US" sz="1600" dirty="0" smtClean="0"/>
              <a:t>（</a:t>
            </a:r>
            <a:r>
              <a:rPr lang="en-US" altLang="zh-TW" sz="1600" dirty="0" smtClean="0"/>
              <a:t>0,100%,100%,0.5</a:t>
            </a:r>
            <a:r>
              <a:rPr lang="zh-TW" altLang="en-US" sz="1600" dirty="0" smtClean="0"/>
              <a:t>）表示半透明紅色。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4-1-3 Adobe Color CC</a:t>
            </a:r>
            <a:r>
              <a:rPr lang="zh-TW" altLang="en-US" smtClean="0"/>
              <a:t>配色工具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在實際的網頁設計中，</a:t>
            </a:r>
            <a:r>
              <a:rPr lang="zh-TW" altLang="en-US" sz="2000" dirty="0" smtClean="0">
                <a:solidFill>
                  <a:srgbClr val="FF0000"/>
                </a:solidFill>
              </a:rPr>
              <a:t>配色方案</a:t>
            </a:r>
            <a:r>
              <a:rPr lang="zh-TW" altLang="en-US" sz="1600" dirty="0" smtClean="0"/>
              <a:t>只是作為</a:t>
            </a:r>
            <a:r>
              <a:rPr lang="zh-TW" altLang="en-US" sz="2000" dirty="0" smtClean="0">
                <a:solidFill>
                  <a:srgbClr val="FF0000"/>
                </a:solidFill>
              </a:rPr>
              <a:t>參考依據</a:t>
            </a:r>
            <a:r>
              <a:rPr lang="zh-TW" altLang="en-US" sz="1600" dirty="0" smtClean="0"/>
              <a:t>，並非一成不變的遵循，網路上也有許多輔助配色工具，以</a:t>
            </a:r>
            <a:r>
              <a:rPr lang="en-US" altLang="zh-TW" sz="1600" dirty="0" smtClean="0"/>
              <a:t>Adobe Color CC</a:t>
            </a:r>
            <a:r>
              <a:rPr lang="zh-TW" altLang="en-US" sz="1600" dirty="0" smtClean="0"/>
              <a:t>為例，它提供免費的色彩主題，我們可在任何作品上使用它們（不會有版權問題）。</a:t>
            </a:r>
          </a:p>
          <a:p>
            <a:pPr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登入</a:t>
            </a:r>
            <a:r>
              <a:rPr lang="en-US" altLang="zh-TW" sz="1600" dirty="0" smtClean="0"/>
              <a:t>https://color.adobe.com/</a:t>
            </a:r>
            <a:r>
              <a:rPr lang="zh-TW" altLang="en-US" sz="1600" dirty="0" smtClean="0"/>
              <a:t>網站後，可</a:t>
            </a:r>
            <a:r>
              <a:rPr lang="zh-TW" altLang="en-US" sz="2000" dirty="0" smtClean="0">
                <a:solidFill>
                  <a:srgbClr val="FF0000"/>
                </a:solidFill>
              </a:rPr>
              <a:t>選擇不同的調色規則</a:t>
            </a:r>
            <a:r>
              <a:rPr lang="zh-TW" altLang="en-US" sz="1600" dirty="0" smtClean="0"/>
              <a:t>，然後使用互動式色盤、亮度以及不同的顏色模式的滑塊來建立顏色。</a:t>
            </a:r>
            <a:r>
              <a:rPr lang="zh-TW" altLang="en-US" sz="2000" dirty="0" smtClean="0">
                <a:solidFill>
                  <a:srgbClr val="FF0000"/>
                </a:solidFill>
              </a:rPr>
              <a:t>選擇一個基礎顏色</a:t>
            </a:r>
            <a:r>
              <a:rPr lang="zh-TW" altLang="en-US" sz="1600" dirty="0" smtClean="0"/>
              <a:t>然後建立以它為中心的顏色主題，協助大家快速完成網頁配色。</a:t>
            </a:r>
            <a:endParaRPr lang="zh-TW" altLang="en-US" sz="1600" dirty="0" smtClean="0">
              <a:hlinkClick r:id="rId2"/>
            </a:endParaRPr>
          </a:p>
          <a:p>
            <a:pPr marR="0" lvl="0" algn="just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圖：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Adobe Color CC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配色方案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4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Adobe Color CC</a:t>
            </a:r>
            <a:r>
              <a:rPr lang="zh-TW" altLang="en-US" smtClean="0"/>
              <a:t>配色方案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7170" name="Picture 2" descr="C:\Laura_2015\PPS\GR-H5C3JQ\Tif\Tif04\4-1-07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1470025"/>
            <a:ext cx="4705350" cy="348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349996"/>
            <a:ext cx="8568952" cy="857250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dirty="0" smtClean="0"/>
              <a:t>4-1-3 Adobe Color CC</a:t>
            </a:r>
            <a:r>
              <a:rPr lang="zh-TW" altLang="en-US" dirty="0" smtClean="0"/>
              <a:t>配色工具（續）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在配色方案中選取某一種顏色，將會顯示對應的數值，應用數值結果設定網頁色彩即可。</a:t>
            </a:r>
          </a:p>
          <a:p>
            <a:pPr marR="0" lvl="0" algn="just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圖：顏色數值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顏色數值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8194" name="Picture 2" descr="C:\Laura_2015\PPS\GR-H5C3JQ\Tif\Tif04\4-1-08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86" y="1388268"/>
            <a:ext cx="4705350" cy="348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349996"/>
            <a:ext cx="8712968" cy="857250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dirty="0" smtClean="0"/>
              <a:t>4-1-3 Adobe Color CC</a:t>
            </a:r>
            <a:r>
              <a:rPr lang="zh-TW" altLang="en-US" dirty="0" smtClean="0"/>
              <a:t>配色工具（續）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/>
              <a:t>Adobe Color CC</a:t>
            </a:r>
            <a:r>
              <a:rPr lang="zh-TW" altLang="en-US" sz="1600" dirty="0" smtClean="0"/>
              <a:t>提供了影像色彩分析功能，主要單擊「根據影像建立」按鈕，選擇圖片後，就能立即分析出圖片中的色調。</a:t>
            </a:r>
          </a:p>
          <a:p>
            <a:pPr marR="0" lvl="0" algn="just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圖：分析出來的影像色彩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分析出來的影像色彩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9218" name="Picture 2" descr="C:\Laura_2015\PPS\GR-H5C3JQ\Tif\Tif04\4-1-09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850" y="1388269"/>
            <a:ext cx="4705350" cy="3487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4-2 </a:t>
            </a:r>
            <a:r>
              <a:rPr lang="zh-TW" altLang="en-US" smtClean="0"/>
              <a:t>調整網頁背景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2000" dirty="0" smtClean="0">
                <a:solidFill>
                  <a:srgbClr val="FF0000"/>
                </a:solidFill>
              </a:rPr>
              <a:t>網頁色彩</a:t>
            </a:r>
            <a:r>
              <a:rPr lang="zh-TW" altLang="en-US" sz="1600" dirty="0" smtClean="0"/>
              <a:t>的應用，主要透過網頁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背景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文字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邊框</a:t>
            </a:r>
            <a:r>
              <a:rPr lang="zh-TW" altLang="en-US" sz="1600" dirty="0" smtClean="0"/>
              <a:t>等元素呈現來。其中網頁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背景</a:t>
            </a:r>
            <a:r>
              <a:rPr lang="zh-TW" altLang="en-US" sz="1600" dirty="0" smtClean="0"/>
              <a:t>佔的</a:t>
            </a:r>
            <a:r>
              <a:rPr lang="zh-TW" altLang="en-US" sz="2000" dirty="0" smtClean="0">
                <a:solidFill>
                  <a:srgbClr val="FF0000"/>
                </a:solidFill>
              </a:rPr>
              <a:t>比例最大</a:t>
            </a:r>
            <a:r>
              <a:rPr lang="zh-TW" altLang="en-US" sz="1600" dirty="0" smtClean="0"/>
              <a:t>。網頁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背景色彩</a:t>
            </a:r>
            <a:r>
              <a:rPr lang="zh-TW" altLang="en-US" sz="1600" dirty="0" smtClean="0"/>
              <a:t>主要有</a:t>
            </a:r>
            <a:r>
              <a:rPr lang="zh-TW" altLang="en-US" sz="2000" dirty="0" smtClean="0">
                <a:solidFill>
                  <a:srgbClr val="FF0000"/>
                </a:solidFill>
              </a:rPr>
              <a:t>純色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圖片</a:t>
            </a:r>
            <a:r>
              <a:rPr lang="zh-TW" altLang="en-US" sz="1600" dirty="0" smtClean="0"/>
              <a:t>以及</a:t>
            </a:r>
            <a:r>
              <a:rPr lang="zh-TW" altLang="en-US" sz="2000" dirty="0" smtClean="0">
                <a:solidFill>
                  <a:srgbClr val="FF0000"/>
                </a:solidFill>
              </a:rPr>
              <a:t>漸層</a:t>
            </a:r>
            <a:r>
              <a:rPr lang="zh-TW" altLang="en-US" sz="1600" dirty="0" smtClean="0"/>
              <a:t>三種呈現方式。</a:t>
            </a: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4-2-1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　純色背景</a:t>
            </a: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4-2-2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　圖片背景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4-2-3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　漸層色彩背景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上一節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7" action="ppaction://hlinksldjump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8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dirty="0" smtClean="0"/>
              <a:t>4-2-1</a:t>
            </a:r>
            <a:r>
              <a:rPr lang="zh-TW" altLang="en-US" dirty="0" smtClean="0"/>
              <a:t> 純色背景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1515615"/>
          </a:xfrm>
        </p:spPr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2000" dirty="0" smtClean="0">
                <a:solidFill>
                  <a:srgbClr val="FF0000"/>
                </a:solidFill>
              </a:rPr>
              <a:t>色彩</a:t>
            </a:r>
            <a:r>
              <a:rPr lang="zh-TW" altLang="en-US" sz="1600" dirty="0" smtClean="0"/>
              <a:t>能</a:t>
            </a:r>
            <a:r>
              <a:rPr lang="zh-TW" altLang="en-US" sz="2000" dirty="0" smtClean="0">
                <a:solidFill>
                  <a:srgbClr val="FF0000"/>
                </a:solidFill>
              </a:rPr>
              <a:t>表達</a:t>
            </a:r>
            <a:r>
              <a:rPr lang="zh-TW" altLang="en-US" sz="1600" dirty="0" smtClean="0"/>
              <a:t>出網頁的</a:t>
            </a:r>
            <a:r>
              <a:rPr lang="zh-TW" altLang="en-US" sz="2000" dirty="0" smtClean="0">
                <a:solidFill>
                  <a:srgbClr val="FF0000"/>
                </a:solidFill>
              </a:rPr>
              <a:t>感情基調</a:t>
            </a:r>
            <a:r>
              <a:rPr lang="zh-TW" altLang="en-US" sz="1600" dirty="0" smtClean="0"/>
              <a:t>，也能讓網頁更具觀賞性。使用純色作為網頁區塊的背景，小至一個電話號碼的背景，大至整頁網頁的背景，都是使用同樣的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1600" dirty="0" smtClean="0"/>
              <a:t>程式碼，如</a:t>
            </a:r>
            <a:r>
              <a:rPr lang="en-US" altLang="zh-TW" sz="1600" dirty="0" smtClean="0"/>
              <a:t>background-color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調整網頁背景</a:t>
            </a:r>
            <a:r>
              <a:rPr lang="zh-TW" altLang="en-US" sz="1600" dirty="0" smtClean="0"/>
              <a:t>後，還要對</a:t>
            </a:r>
            <a:r>
              <a:rPr lang="zh-TW" altLang="en-US" sz="2000" dirty="0" smtClean="0">
                <a:solidFill>
                  <a:srgbClr val="FF0000"/>
                </a:solidFill>
              </a:rPr>
              <a:t>文字色彩</a:t>
            </a:r>
            <a:r>
              <a:rPr lang="zh-TW" altLang="en-US" sz="1600" dirty="0" smtClean="0"/>
              <a:t>做適當的調整，使色彩搭配更精彩。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文字版面配置區 2"/>
          <p:cNvSpPr txBox="1">
            <a:spLocks/>
          </p:cNvSpPr>
          <p:nvPr/>
        </p:nvSpPr>
        <p:spPr>
          <a:xfrm>
            <a:off x="457200" y="2715766"/>
            <a:ext cx="8229600" cy="1728192"/>
          </a:xfrm>
          <a:prstGeom prst="rect">
            <a:avLst/>
          </a:prstGeom>
        </p:spPr>
        <p:txBody>
          <a:bodyPr vert="horz" lIns="91440" tIns="45720" rIns="91440" bIns="45720" numCol="2" rtlCol="0">
            <a:noAutofit/>
          </a:bodyPr>
          <a:lstStyle/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4" action="ppaction://hlinksldjump"/>
              </a:rPr>
              <a:t>Step1.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4" action="ppaction://hlinksldjump"/>
              </a:rPr>
              <a:t>開啟</a:t>
            </a: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4" action="ppaction://hlinksldjump"/>
              </a:rPr>
              <a:t>CSS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4" action="ppaction://hlinksldjump"/>
              </a:rPr>
              <a:t>程式碼</a:t>
            </a: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5" action="ppaction://hlinksldjump"/>
              </a:rPr>
              <a:t>Step2.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5" action="ppaction://hlinksldjump"/>
              </a:rPr>
              <a:t>設定區塊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4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6" action="ppaction://hlinksldjump"/>
              </a:rPr>
              <a:t>Step3.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6" action="ppaction://hlinksldjump"/>
              </a:rPr>
              <a:t>設定文字色彩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4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7" action="ppaction://hlinksldjump"/>
              </a:rPr>
              <a:t>Step4.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7" action="ppaction://hlinksldjump"/>
              </a:rPr>
              <a:t>新增</a:t>
            </a: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7" action="ppaction://hlinksldjump"/>
              </a:rPr>
              <a:t>CSS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7" action="ppaction://hlinksldjump"/>
              </a:rPr>
              <a:t>類別選取器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4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8" action="ppaction://hlinksldjump"/>
              </a:rPr>
              <a:t>Step5.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8" action="ppaction://hlinksldjump"/>
              </a:rPr>
              <a:t>設定區塊色彩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4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9" action="ppaction://hlinksldjump"/>
              </a:rPr>
              <a:t>Step6.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9" action="ppaction://hlinksldjump"/>
              </a:rPr>
              <a:t>套用多重選取器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4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0" action="ppaction://hlinksldjump"/>
              </a:rPr>
              <a:t>Step7.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0" action="ppaction://hlinksldjump"/>
              </a:rPr>
              <a:t>設定其他區塊背景色彩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4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1" action="ppaction://hlinksldjump"/>
              </a:rPr>
              <a:t>Step8.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1" action="ppaction://hlinksldjump"/>
              </a:rPr>
              <a:t>切換檢視模式</a:t>
            </a: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2" action="ppaction://hlinksldjump"/>
              </a:rPr>
              <a:t>Step9.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2" action="ppaction://hlinksldjump"/>
              </a:rPr>
              <a:t>設定文字色彩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2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339502"/>
            <a:ext cx="8229600" cy="8572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Step1. </a:t>
            </a:r>
            <a:r>
              <a:rPr lang="zh-TW" altLang="en-US" sz="3200" dirty="0" smtClean="0"/>
              <a:t>開啟</a:t>
            </a:r>
            <a:r>
              <a:rPr lang="en-US" altLang="zh-TW" sz="3200" dirty="0" smtClean="0"/>
              <a:t>CSS</a:t>
            </a:r>
            <a:r>
              <a:rPr lang="zh-TW" altLang="en-US" sz="3200" dirty="0" smtClean="0"/>
              <a:t>程式碼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0242" name="Picture 2" descr="C:\Laura_2015\PPS\GR-H5C3JQ\Tif\Tif04\4-2-02a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42716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Laura_2015\PPS\GR-H5C3JQ\Tif\Tif04\4-2-02b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801" y="3035192"/>
            <a:ext cx="841375" cy="90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圓角化對角線角落矩形 21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firstslide"/>
              </a:rPr>
              <a:t>回章首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>
              <a:defRPr/>
            </a:pPr>
            <a:r>
              <a:rPr lang="zh-TW" altLang="en-US" dirty="0" smtClean="0"/>
              <a:t>目錄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2555776" y="1347615"/>
            <a:ext cx="6131024" cy="3312368"/>
          </a:xfrm>
        </p:spPr>
        <p:txBody>
          <a:bodyPr>
            <a:normAutofit/>
          </a:bodyPr>
          <a:lstStyle/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4-1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　瞭解網頁色彩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4-2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　調整網頁背景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4-3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　圖文排版效果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4-4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　超連結與頁面特效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4-5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　實力評量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Step2. </a:t>
            </a:r>
            <a:r>
              <a:rPr lang="zh-TW" altLang="en-US" sz="3200" dirty="0" smtClean="0"/>
              <a:t>設定區塊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1266" name="Picture 2" descr="C:\Laura_2015\PPS\GR-H5C3JQ\Tif\Tif04\4-2-0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91010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設定文字色彩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2290" name="Picture 2" descr="C:\Laura_2015\PPS\GR-H5C3JQ\Tif\Tif04\4-2-0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91009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Step4. </a:t>
            </a:r>
            <a:r>
              <a:rPr lang="zh-TW" altLang="en-US" sz="3200" smtClean="0"/>
              <a:t>新增</a:t>
            </a:r>
            <a:r>
              <a:rPr lang="en-US" altLang="zh-TW" sz="3200" smtClean="0"/>
              <a:t>CSS</a:t>
            </a:r>
            <a:r>
              <a:rPr lang="zh-TW" altLang="en-US" sz="3200" smtClean="0"/>
              <a:t>類別選取器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3314" name="Picture 2" descr="C:\Laura_2015\PPS\GR-H5C3JQ\Tif\Tif04\4-2-0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1344295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Step5. </a:t>
            </a:r>
            <a:r>
              <a:rPr lang="zh-TW" altLang="en-US" sz="3200" smtClean="0"/>
              <a:t>設定區塊色彩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4338" name="Picture 2" descr="C:\Laura_2015\PPS\GR-H5C3JQ\Tif\Tif04\4-2-07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74775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Step6. </a:t>
            </a:r>
            <a:r>
              <a:rPr lang="zh-TW" altLang="en-US" sz="3200" smtClean="0"/>
              <a:t>套用多重選取器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5362" name="Picture 2" descr="C:\Laura_2015\PPS\GR-H5C3JQ\Tif\Tif04\4-2-08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1350963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Step7. </a:t>
            </a:r>
            <a:r>
              <a:rPr lang="zh-TW" altLang="en-US" sz="3200" smtClean="0"/>
              <a:t>設定其他區塊背景色彩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6386" name="Picture 2" descr="C:\Laura_2015\PPS\GR-H5C3JQ\Tif\Tif04\4-2-09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22" y="1419001"/>
            <a:ext cx="4129286" cy="3096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Laura_2015\PPS\GR-H5C3JQ\Tif\Tif04\4-2-09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230" y="1396211"/>
            <a:ext cx="4141258" cy="310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Step8. </a:t>
            </a:r>
            <a:r>
              <a:rPr lang="zh-TW" altLang="en-US" sz="3200" smtClean="0"/>
              <a:t>切換檢視模式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7410" name="Picture 2" descr="C:\Laura_2015\PPS\GR-H5C3JQ\Tif\Tif04\4-2-10a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91010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Laura_2015\PPS\GR-H5C3JQ\Tif\Tif04\4-2-10b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290" y="2918404"/>
            <a:ext cx="996950" cy="108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Step9. </a:t>
            </a:r>
            <a:r>
              <a:rPr lang="zh-TW" altLang="en-US" sz="3200" smtClean="0"/>
              <a:t>設定文字色彩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8434" name="Picture 2" descr="C:\Laura_2015\PPS\GR-H5C3JQ\Tif\Tif04\4-2-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91009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4-2-2 </a:t>
            </a:r>
            <a:r>
              <a:rPr lang="zh-TW" altLang="en-US" smtClean="0"/>
              <a:t>圖片背景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2000" dirty="0" smtClean="0">
                <a:solidFill>
                  <a:srgbClr val="FF0000"/>
                </a:solidFill>
              </a:rPr>
              <a:t>網頁背景</a:t>
            </a:r>
            <a:r>
              <a:rPr lang="zh-TW" altLang="en-US" sz="1600" dirty="0" smtClean="0"/>
              <a:t>除了使用各種</a:t>
            </a:r>
            <a:r>
              <a:rPr lang="zh-TW" altLang="en-US" sz="2000" dirty="0" smtClean="0">
                <a:solidFill>
                  <a:srgbClr val="FF0000"/>
                </a:solidFill>
              </a:rPr>
              <a:t>顏色</a:t>
            </a:r>
            <a:r>
              <a:rPr lang="zh-TW" altLang="en-US" sz="1600" dirty="0" smtClean="0"/>
              <a:t>，同樣也可使用各種</a:t>
            </a:r>
            <a:r>
              <a:rPr lang="zh-TW" altLang="en-US" sz="2000" dirty="0" smtClean="0">
                <a:solidFill>
                  <a:srgbClr val="FF0000"/>
                </a:solidFill>
              </a:rPr>
              <a:t>圖片</a:t>
            </a:r>
            <a:r>
              <a:rPr lang="zh-TW" altLang="en-US" sz="1600" dirty="0" smtClean="0"/>
              <a:t>。而</a:t>
            </a:r>
            <a:r>
              <a:rPr lang="zh-TW" altLang="en-US" sz="2000" dirty="0" smtClean="0">
                <a:solidFill>
                  <a:srgbClr val="FF0000"/>
                </a:solidFill>
              </a:rPr>
              <a:t>透過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1600" dirty="0" smtClean="0"/>
              <a:t>可對背景圖片進行</a:t>
            </a:r>
            <a:r>
              <a:rPr lang="zh-TW" altLang="en-US" sz="2000" dirty="0" smtClean="0">
                <a:solidFill>
                  <a:srgbClr val="FF0000"/>
                </a:solidFill>
              </a:rPr>
              <a:t>精確的控制</a:t>
            </a:r>
            <a:r>
              <a:rPr lang="zh-TW" altLang="en-US" sz="1600" dirty="0" smtClean="0"/>
              <a:t>，包括</a:t>
            </a:r>
            <a:r>
              <a:rPr lang="zh-TW" altLang="en-US" sz="2000" dirty="0" smtClean="0">
                <a:solidFill>
                  <a:srgbClr val="FF0000"/>
                </a:solidFill>
              </a:rPr>
              <a:t>位置</a:t>
            </a:r>
            <a:r>
              <a:rPr lang="zh-TW" altLang="en-US" sz="1600" dirty="0" smtClean="0"/>
              <a:t>和</a:t>
            </a:r>
            <a:r>
              <a:rPr lang="zh-TW" altLang="en-US" sz="2000" dirty="0" smtClean="0">
                <a:solidFill>
                  <a:srgbClr val="FF0000"/>
                </a:solidFill>
              </a:rPr>
              <a:t>重複方式</a:t>
            </a:r>
            <a:r>
              <a:rPr lang="zh-TW" altLang="en-US" sz="1600" dirty="0" smtClean="0"/>
              <a:t>等。頁面的背景圖：在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中給頁面增加背景圖片的方法就是使用</a:t>
            </a:r>
            <a:r>
              <a:rPr lang="en-US" altLang="zh-TW" sz="2000" dirty="0" smtClean="0">
                <a:solidFill>
                  <a:srgbClr val="FF0000"/>
                </a:solidFill>
              </a:rPr>
              <a:t>background-image</a:t>
            </a:r>
            <a:r>
              <a:rPr lang="zh-TW" altLang="en-US" sz="1600" dirty="0" smtClean="0"/>
              <a:t>屬性，直接</a:t>
            </a:r>
            <a:r>
              <a:rPr lang="zh-TW" altLang="en-US" sz="2000" dirty="0" smtClean="0">
                <a:solidFill>
                  <a:srgbClr val="FF0000"/>
                </a:solidFill>
              </a:rPr>
              <a:t>定義</a:t>
            </a:r>
            <a:r>
              <a:rPr lang="zh-TW" altLang="en-US" sz="1600" dirty="0" smtClean="0"/>
              <a:t>其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url</a:t>
            </a:r>
            <a:r>
              <a:rPr lang="zh-TW" altLang="en-US" sz="1600" dirty="0" smtClean="0"/>
              <a:t>值，瀏覽器就會自動將圖片覆蓋整個頁面。其中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url</a:t>
            </a:r>
            <a:r>
              <a:rPr lang="zh-TW" altLang="en-US" sz="1600" dirty="0" smtClean="0"/>
              <a:t>裡的值可用網站內的</a:t>
            </a:r>
            <a:r>
              <a:rPr lang="zh-TW" altLang="en-US" sz="2000" dirty="0" smtClean="0">
                <a:solidFill>
                  <a:srgbClr val="FF0000"/>
                </a:solidFill>
              </a:rPr>
              <a:t>絕對路徑</a:t>
            </a:r>
            <a:r>
              <a:rPr lang="zh-TW" altLang="en-US" sz="1600" dirty="0" smtClean="0"/>
              <a:t>，也可使用</a:t>
            </a:r>
            <a:r>
              <a:rPr lang="zh-TW" altLang="en-US" sz="2000" dirty="0" smtClean="0">
                <a:solidFill>
                  <a:srgbClr val="FF0000"/>
                </a:solidFill>
              </a:rPr>
              <a:t>相對路徑</a:t>
            </a:r>
            <a:r>
              <a:rPr lang="zh-TW" altLang="en-US" sz="1600" dirty="0" smtClean="0"/>
              <a:t>。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文字版面配置區 2"/>
          <p:cNvSpPr txBox="1">
            <a:spLocks/>
          </p:cNvSpPr>
          <p:nvPr/>
        </p:nvSpPr>
        <p:spPr>
          <a:xfrm>
            <a:off x="467544" y="2640311"/>
            <a:ext cx="8229600" cy="1371599"/>
          </a:xfrm>
          <a:prstGeom prst="rect">
            <a:avLst/>
          </a:prstGeom>
        </p:spPr>
        <p:txBody>
          <a:bodyPr vert="horz" lIns="91440" tIns="45720" rIns="91440" bIns="45720" numCol="2" rtlCol="0">
            <a:noAutofit/>
          </a:bodyPr>
          <a:lstStyle/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3" action="ppaction://hlinksldjump"/>
              </a:rPr>
              <a:t>Step1.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3" action="ppaction://hlinksldjump"/>
              </a:rPr>
              <a:t>設定電話號碼區塊背景影像</a:t>
            </a: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4" action="ppaction://hlinksldjump"/>
              </a:rPr>
              <a:t>Step2.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4" action="ppaction://hlinksldjump"/>
              </a:rPr>
              <a:t>設定重複背景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3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5" action="ppaction://hlinksldjump"/>
              </a:rPr>
              <a:t>Step3.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5" action="ppaction://hlinksldjump"/>
              </a:rPr>
              <a:t>設定瀏覽器純色背景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3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6" action="ppaction://hlinksldjump"/>
              </a:rPr>
              <a:t>Step4.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6" action="ppaction://hlinksldjump"/>
              </a:rPr>
              <a:t>新增選取器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3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7" action="ppaction://hlinksldjump"/>
              </a:rPr>
              <a:t>Step5.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7" action="ppaction://hlinksldjump"/>
              </a:rPr>
              <a:t>設定滑鼠移入導覽列按鈕的效果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3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8" action="ppaction://hlinksldjump"/>
              </a:rPr>
              <a:t>Step6.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8" action="ppaction://hlinksldjump"/>
              </a:rPr>
              <a:t>插入背景影像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3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9" action="ppaction://hlinksldjump"/>
              </a:rPr>
              <a:t>Step7.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9" action="ppaction://hlinksldjump"/>
              </a:rPr>
              <a:t>調整背景影像大小與位置 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10" action="ppaction://hlinksldjump"/>
            </a:endParaRPr>
          </a:p>
          <a:p>
            <a:pPr marL="0" marR="0" lvl="0" indent="0" algn="just" defTabSz="914400" rtl="0" eaLnBrk="1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3" pitchFamily="34" charset="-120"/>
              <a:ea typeface="華康黑體 Std W3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 </a:t>
            </a:r>
            <a:r>
              <a:rPr lang="zh-TW" altLang="en-US" sz="3200" smtClean="0"/>
              <a:t>設定電話號碼區塊背景影像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9458" name="Picture 2" descr="C:\Laura_2015\PPS\GR-H5C3JQ\Tif\Tif04\4-2-1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8" y="1349440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dirty="0" smtClean="0"/>
              <a:t>4-1</a:t>
            </a:r>
            <a:r>
              <a:rPr lang="zh-TW" altLang="en-US" dirty="0" smtClean="0"/>
              <a:t> 瞭解網頁色彩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sz="2000" dirty="0" smtClean="0">
                <a:solidFill>
                  <a:srgbClr val="FF0000"/>
                </a:solidFill>
              </a:rPr>
              <a:t>色彩</a:t>
            </a:r>
            <a:r>
              <a:rPr lang="zh-TW" altLang="en-US" sz="1600" dirty="0" smtClean="0"/>
              <a:t>貫穿所有</a:t>
            </a:r>
            <a:r>
              <a:rPr lang="zh-TW" altLang="en-US" sz="2000" dirty="0" smtClean="0">
                <a:solidFill>
                  <a:srgbClr val="FF0000"/>
                </a:solidFill>
              </a:rPr>
              <a:t>網頁設計</a:t>
            </a:r>
            <a:r>
              <a:rPr lang="zh-TW" altLang="en-US" sz="1600" dirty="0" smtClean="0"/>
              <a:t>，故瞭解</a:t>
            </a:r>
            <a:r>
              <a:rPr lang="zh-TW" altLang="en-US" sz="2000" dirty="0" smtClean="0">
                <a:solidFill>
                  <a:srgbClr val="FF0000"/>
                </a:solidFill>
              </a:rPr>
              <a:t>網頁配色方案</a:t>
            </a:r>
            <a:r>
              <a:rPr lang="zh-TW" altLang="en-US" sz="1600" dirty="0" smtClean="0"/>
              <a:t>以及</a:t>
            </a:r>
            <a:r>
              <a:rPr lang="zh-TW" altLang="en-US" sz="2000" dirty="0" smtClean="0">
                <a:solidFill>
                  <a:srgbClr val="FF0000"/>
                </a:solidFill>
              </a:rPr>
              <a:t>顏色模式</a:t>
            </a:r>
            <a:r>
              <a:rPr lang="zh-TW" altLang="en-US" sz="1600" dirty="0" smtClean="0"/>
              <a:t>，能</a:t>
            </a:r>
            <a:r>
              <a:rPr lang="zh-TW" altLang="en-US" sz="2000" dirty="0" smtClean="0">
                <a:solidFill>
                  <a:srgbClr val="FF0000"/>
                </a:solidFill>
              </a:rPr>
              <a:t>提升</a:t>
            </a:r>
            <a:r>
              <a:rPr lang="zh-TW" altLang="en-US" sz="1600" dirty="0" smtClean="0"/>
              <a:t>網頁設計的</a:t>
            </a:r>
            <a:r>
              <a:rPr lang="zh-TW" altLang="en-US" sz="2000" dirty="0" smtClean="0">
                <a:solidFill>
                  <a:srgbClr val="FF0000"/>
                </a:solidFill>
              </a:rPr>
              <a:t>專業</a:t>
            </a:r>
            <a:r>
              <a:rPr lang="zh-TW" altLang="en-US" sz="1600" dirty="0" smtClean="0"/>
              <a:t>度，並且讓</a:t>
            </a:r>
            <a:r>
              <a:rPr lang="zh-TW" altLang="en-US" sz="2000" dirty="0" smtClean="0">
                <a:solidFill>
                  <a:srgbClr val="FF0000"/>
                </a:solidFill>
              </a:rPr>
              <a:t>網頁效果</a:t>
            </a:r>
            <a:r>
              <a:rPr lang="zh-TW" altLang="en-US" sz="1600" dirty="0" smtClean="0"/>
              <a:t>更加</a:t>
            </a:r>
            <a:r>
              <a:rPr lang="zh-TW" altLang="en-US" sz="2000" dirty="0" smtClean="0">
                <a:solidFill>
                  <a:srgbClr val="FF0000"/>
                </a:solidFill>
              </a:rPr>
              <a:t>豐富</a:t>
            </a:r>
            <a:r>
              <a:rPr lang="zh-TW" altLang="en-US" sz="1600" dirty="0" smtClean="0"/>
              <a:t>。</a:t>
            </a: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4-1-1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　瞭解配色方案與應用</a:t>
            </a: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4-1-2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　瞭解顏色表達方式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4-1-3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　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Adobe Color CC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配色工具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設定重複背景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0482" name="Picture 2" descr="C:\Laura_2015\PPS\GR-H5C3JQ\Tif\Tif04\4-2-14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9622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設定瀏覽器純色背景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1506" name="Picture 2" descr="C:\Laura_2015\PPS\GR-H5C3JQ\Tif\Tif04\4-2-1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58433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Step4. </a:t>
            </a:r>
            <a:r>
              <a:rPr lang="zh-TW" altLang="en-US" sz="3200" smtClean="0"/>
              <a:t>新增選取器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2530" name="Picture 2" descr="C:\Laura_2015\PPS\GR-H5C3JQ\Tif\Tif04\4-2-1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74" y="1442844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Step5. </a:t>
            </a:r>
            <a:r>
              <a:rPr lang="zh-TW" altLang="en-US" sz="3200" smtClean="0"/>
              <a:t>設定滑鼠移入導覽列按鈕的效果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3554" name="Picture 2" descr="C:\Laura_2015\PPS\GR-H5C3JQ\Tif\Tif04\4-2-17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29346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Step6. </a:t>
            </a:r>
            <a:r>
              <a:rPr lang="zh-TW" altLang="en-US" sz="3200" smtClean="0"/>
              <a:t>插入背景影像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4578" name="Picture 2" descr="C:\Laura_2015\PPS\GR-H5C3JQ\Tif\Tif04\4-2-18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62" y="1393163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Step7. </a:t>
            </a:r>
            <a:r>
              <a:rPr lang="zh-TW" altLang="en-US" sz="3200" smtClean="0"/>
              <a:t>調整背景影像大小與位置 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5602" name="Picture 2" descr="C:\Laura_2015\PPS\GR-H5C3JQ\Tif\Tif04\4-2-19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1423988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4-2-3 </a:t>
            </a:r>
            <a:r>
              <a:rPr lang="zh-TW" altLang="en-US" smtClean="0"/>
              <a:t>漸層色彩背景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若要在網頁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區塊</a:t>
            </a:r>
            <a:r>
              <a:rPr lang="zh-TW" altLang="en-US" sz="1600" dirty="0" smtClean="0"/>
              <a:t>中加入</a:t>
            </a:r>
            <a:r>
              <a:rPr lang="zh-TW" altLang="en-US" sz="2000" dirty="0" smtClean="0">
                <a:solidFill>
                  <a:srgbClr val="FF0000"/>
                </a:solidFill>
              </a:rPr>
              <a:t>漸層色彩背景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以往的做法</a:t>
            </a:r>
            <a:r>
              <a:rPr lang="zh-TW" altLang="en-US" sz="1600" dirty="0" smtClean="0"/>
              <a:t>是在影像編輯軟體中設計好背景影像，再匯出為</a:t>
            </a:r>
            <a:r>
              <a:rPr lang="en-US" altLang="zh-TW" sz="1600" dirty="0" smtClean="0"/>
              <a:t>GIF</a:t>
            </a:r>
            <a:r>
              <a:rPr lang="zh-TW" altLang="en-US" sz="1600" dirty="0" smtClean="0"/>
              <a:t>或</a:t>
            </a:r>
            <a:r>
              <a:rPr lang="en-US" altLang="zh-TW" sz="1600" dirty="0" smtClean="0"/>
              <a:t>PNG</a:t>
            </a:r>
            <a:r>
              <a:rPr lang="zh-TW" altLang="en-US" sz="1600" dirty="0" smtClean="0"/>
              <a:t>圖片，作為網頁背景影像。這種做法並無不妥，但不利於更新與調整網頁。</a:t>
            </a: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使用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CSS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工具加入漸層色彩</a:t>
            </a: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加入放射狀漸層色彩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Step3.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 設定背景色彩大小與位置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endParaRPr lang="zh-TW" altLang="en-US" sz="1600" dirty="0" smtClean="0"/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 </a:t>
            </a:r>
            <a:r>
              <a:rPr lang="zh-TW" altLang="en-US" sz="3200" smtClean="0"/>
              <a:t>使用</a:t>
            </a:r>
            <a:r>
              <a:rPr lang="en-US" altLang="zh-TW" sz="3200" smtClean="0"/>
              <a:t>CSS</a:t>
            </a:r>
            <a:r>
              <a:rPr lang="zh-TW" altLang="en-US" sz="3200" smtClean="0"/>
              <a:t>工具加入漸層色彩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6626" name="Picture 2" descr="C:\Laura_2015\PPS\GR-H5C3JQ\Tif\Tif04\4-2-21a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6994"/>
            <a:ext cx="4513328" cy="3384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C:\Laura_2015\PPS\GR-H5C3JQ\Tif\Tif04\4-2-21b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8" y="2905125"/>
            <a:ext cx="2260600" cy="1506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加入放射狀漸層色彩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7650" name="Picture 2" descr="C:\Laura_2015\PPS\GR-H5C3JQ\Tif\Tif04\4-2-22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6994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C:\Laura_2015\PPS\GR-H5C3JQ\Tif\Tif04\4-2-22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171" y="1552212"/>
            <a:ext cx="3784137" cy="283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</a:t>
            </a:r>
            <a:r>
              <a:rPr lang="zh-TW" altLang="en-US" sz="3200" smtClean="0"/>
              <a:t> 設定背景色彩大小與位置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8674" name="Picture 2" descr="C:\Laura_2015\PPS\GR-H5C3JQ\Tif\Tif04\4-2-23a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6994"/>
            <a:ext cx="4248472" cy="318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5" name="Picture 3" descr="C:\Laura_2015\PPS\GR-H5C3JQ\Tif\Tif04\4-2-23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005" y="1563638"/>
            <a:ext cx="4080470" cy="306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dirty="0" smtClean="0"/>
              <a:t>4-1-1</a:t>
            </a:r>
            <a:r>
              <a:rPr lang="zh-TW" altLang="en-US" dirty="0" smtClean="0"/>
              <a:t> 瞭解配色方案與應用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網路中的</a:t>
            </a:r>
            <a:r>
              <a:rPr lang="zh-TW" altLang="en-US" sz="2000" dirty="0" smtClean="0">
                <a:solidFill>
                  <a:srgbClr val="FF0000"/>
                </a:solidFill>
              </a:rPr>
              <a:t>網頁</a:t>
            </a:r>
            <a:r>
              <a:rPr lang="zh-TW" altLang="en-US" sz="1600" dirty="0" smtClean="0"/>
              <a:t>設計</a:t>
            </a:r>
            <a:r>
              <a:rPr lang="zh-TW" altLang="en-US" sz="2000" dirty="0" smtClean="0">
                <a:solidFill>
                  <a:srgbClr val="FF0000"/>
                </a:solidFill>
              </a:rPr>
              <a:t>風格各異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不同的配色</a:t>
            </a:r>
            <a:r>
              <a:rPr lang="zh-TW" altLang="en-US" sz="1600" dirty="0" smtClean="0"/>
              <a:t>能傳達出</a:t>
            </a:r>
            <a:r>
              <a:rPr lang="zh-TW" altLang="en-US" sz="2000" dirty="0" smtClean="0">
                <a:solidFill>
                  <a:srgbClr val="FF0000"/>
                </a:solidFill>
              </a:rPr>
              <a:t>不同的視覺效果</a:t>
            </a:r>
            <a:r>
              <a:rPr lang="zh-TW" altLang="en-US" sz="1600" dirty="0" smtClean="0"/>
              <a:t>。即使同樣的網頁用上不同的配色方案，也會給人不同的感覺。其中最常用的配色方案有：</a:t>
            </a:r>
            <a:r>
              <a:rPr lang="zh-TW" altLang="en-US" sz="2000" dirty="0" smtClean="0">
                <a:solidFill>
                  <a:srgbClr val="FF0000"/>
                </a:solidFill>
              </a:rPr>
              <a:t>類比色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互補色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三色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暖色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冷色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對比色</a:t>
            </a:r>
            <a:r>
              <a:rPr lang="zh-TW" altLang="en-US" sz="1600" dirty="0" smtClean="0"/>
              <a:t>，這些色彩方案都</a:t>
            </a:r>
            <a:r>
              <a:rPr lang="zh-TW" altLang="en-US" sz="2000" dirty="0" smtClean="0">
                <a:solidFill>
                  <a:srgbClr val="FF0000"/>
                </a:solidFill>
              </a:rPr>
              <a:t>以色環</a:t>
            </a:r>
            <a:r>
              <a:rPr lang="zh-TW" altLang="en-US" sz="1600" dirty="0" smtClean="0"/>
              <a:t>作為</a:t>
            </a:r>
            <a:r>
              <a:rPr lang="zh-TW" altLang="en-US" sz="2000" dirty="0" smtClean="0">
                <a:solidFill>
                  <a:srgbClr val="FF0000"/>
                </a:solidFill>
              </a:rPr>
              <a:t>依據</a:t>
            </a:r>
            <a:r>
              <a:rPr lang="zh-TW" altLang="en-US" sz="1600" dirty="0" smtClean="0"/>
              <a:t>。</a:t>
            </a:r>
            <a:r>
              <a:rPr lang="zh-TW" altLang="en-US" sz="2000" dirty="0" smtClean="0">
                <a:solidFill>
                  <a:srgbClr val="FF0000"/>
                </a:solidFill>
              </a:rPr>
              <a:t>色環</a:t>
            </a:r>
            <a:r>
              <a:rPr lang="zh-TW" altLang="en-US" sz="1600" dirty="0" smtClean="0"/>
              <a:t>是將</a:t>
            </a:r>
            <a:r>
              <a:rPr lang="zh-TW" altLang="en-US" sz="2000" dirty="0" smtClean="0">
                <a:solidFill>
                  <a:srgbClr val="FF0000"/>
                </a:solidFill>
              </a:rPr>
              <a:t>七彩顏色</a:t>
            </a:r>
            <a:r>
              <a:rPr lang="zh-TW" altLang="en-US" sz="1600" dirty="0" smtClean="0"/>
              <a:t>依照</a:t>
            </a:r>
            <a:r>
              <a:rPr lang="zh-TW" altLang="en-US" sz="2000" dirty="0" smtClean="0">
                <a:solidFill>
                  <a:srgbClr val="FF0000"/>
                </a:solidFill>
              </a:rPr>
              <a:t>逆時針</a:t>
            </a:r>
            <a:r>
              <a:rPr lang="zh-TW" altLang="en-US" sz="1600" dirty="0" smtClean="0"/>
              <a:t>方向，從</a:t>
            </a:r>
            <a:r>
              <a:rPr lang="en-US" altLang="zh-TW" sz="2000" dirty="0" smtClean="0">
                <a:solidFill>
                  <a:srgbClr val="FF0000"/>
                </a:solidFill>
              </a:rPr>
              <a:t>0</a:t>
            </a:r>
            <a:r>
              <a:rPr lang="zh-TW" altLang="en-US" sz="2000" dirty="0" smtClean="0">
                <a:solidFill>
                  <a:srgbClr val="FF0000"/>
                </a:solidFill>
              </a:rPr>
              <a:t>度</a:t>
            </a:r>
            <a:r>
              <a:rPr lang="zh-TW" altLang="en-US" sz="1600" dirty="0" smtClean="0"/>
              <a:t>開始</a:t>
            </a:r>
            <a:r>
              <a:rPr lang="zh-TW" altLang="en-US" sz="2000" dirty="0" smtClean="0">
                <a:solidFill>
                  <a:srgbClr val="FF0000"/>
                </a:solidFill>
              </a:rPr>
              <a:t>按順序排列</a:t>
            </a:r>
            <a:r>
              <a:rPr lang="zh-TW" altLang="en-US" sz="1600" dirty="0" smtClean="0"/>
              <a:t>的結果。</a:t>
            </a: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圖：色環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類比色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互補色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三色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7" action="ppaction://hlinksldjump"/>
              </a:rPr>
              <a:t>暖色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8" action="ppaction://hlinksldjump"/>
              </a:rPr>
              <a:t>冷色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9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4-3 </a:t>
            </a:r>
            <a:r>
              <a:rPr lang="zh-TW" altLang="en-US" smtClean="0"/>
              <a:t>圖文排版效果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1155575"/>
          </a:xfrm>
        </p:spPr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網頁設計時經常要使用到</a:t>
            </a:r>
            <a:r>
              <a:rPr lang="zh-TW" altLang="en-US" sz="2000" dirty="0" smtClean="0">
                <a:solidFill>
                  <a:srgbClr val="FF0000"/>
                </a:solidFill>
              </a:rPr>
              <a:t>裝飾性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物件</a:t>
            </a:r>
            <a:r>
              <a:rPr lang="zh-TW" altLang="en-US" sz="1600" dirty="0" smtClean="0"/>
              <a:t>，例如單純的</a:t>
            </a:r>
            <a:r>
              <a:rPr lang="zh-TW" altLang="en-US" sz="2000" dirty="0" smtClean="0">
                <a:solidFill>
                  <a:srgbClr val="FF0000"/>
                </a:solidFill>
              </a:rPr>
              <a:t>色塊</a:t>
            </a:r>
            <a:r>
              <a:rPr lang="zh-TW" altLang="en-US" sz="1600" dirty="0" smtClean="0"/>
              <a:t>，除了</a:t>
            </a:r>
            <a:r>
              <a:rPr lang="zh-TW" altLang="en-US" sz="2000" dirty="0" smtClean="0">
                <a:solidFill>
                  <a:srgbClr val="FF0000"/>
                </a:solidFill>
              </a:rPr>
              <a:t>插入影像</a:t>
            </a:r>
            <a:r>
              <a:rPr lang="zh-TW" altLang="en-US" sz="1600" dirty="0" smtClean="0"/>
              <a:t>外，還可透過</a:t>
            </a:r>
            <a:r>
              <a:rPr lang="zh-TW" altLang="en-US" sz="2000" dirty="0" smtClean="0">
                <a:solidFill>
                  <a:srgbClr val="FF0000"/>
                </a:solidFill>
              </a:rPr>
              <a:t>背景色彩設計色塊</a:t>
            </a:r>
            <a:r>
              <a:rPr lang="zh-TW" altLang="en-US" sz="1600" dirty="0" smtClean="0"/>
              <a:t>。使用</a:t>
            </a:r>
            <a:r>
              <a:rPr lang="en-US" altLang="zh-TW" sz="2000" dirty="0" smtClean="0">
                <a:solidFill>
                  <a:srgbClr val="FF0000"/>
                </a:solidFill>
              </a:rPr>
              <a:t>CSS3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圓角</a:t>
            </a:r>
            <a:r>
              <a:rPr lang="zh-TW" altLang="en-US" sz="1600" dirty="0" smtClean="0"/>
              <a:t>特性，可設計出</a:t>
            </a:r>
            <a:r>
              <a:rPr lang="zh-TW" altLang="en-US" sz="2000" dirty="0" smtClean="0">
                <a:solidFill>
                  <a:srgbClr val="FF0000"/>
                </a:solidFill>
              </a:rPr>
              <a:t>圓形效果</a:t>
            </a:r>
            <a:r>
              <a:rPr lang="zh-TW" altLang="en-US" sz="1600" dirty="0" smtClean="0"/>
              <a:t>，並調整區塊位置，設計出獨特的排版效果。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上一節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9" name="文字版面配置區 2"/>
          <p:cNvSpPr txBox="1">
            <a:spLocks/>
          </p:cNvSpPr>
          <p:nvPr/>
        </p:nvSpPr>
        <p:spPr>
          <a:xfrm>
            <a:off x="457200" y="2481919"/>
            <a:ext cx="8229600" cy="1728191"/>
          </a:xfrm>
          <a:prstGeom prst="rect">
            <a:avLst/>
          </a:prstGeom>
        </p:spPr>
        <p:txBody>
          <a:bodyPr vert="horz" lIns="91440" tIns="45720" rIns="91440" bIns="45720" numCol="2" rtlCol="0">
            <a:noAutofit/>
          </a:bodyPr>
          <a:lstStyle/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6" action="ppaction://hlinksldjump"/>
              </a:rPr>
              <a:t>Step1.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6" action="ppaction://hlinksldjump"/>
              </a:rPr>
              <a:t> 增加選取器名稱</a:t>
            </a: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7" action="ppaction://hlinksldjump"/>
              </a:rPr>
              <a:t>Step2.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7" action="ppaction://hlinksldjump"/>
              </a:rPr>
              <a:t>設定圖片大小與邊框效果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6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8" action="ppaction://hlinksldjump"/>
              </a:rPr>
              <a:t>Step3.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8" action="ppaction://hlinksldjump"/>
              </a:rPr>
              <a:t>設定圖片圓角與對齊方式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6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9" action="ppaction://hlinksldjump"/>
              </a:rPr>
              <a:t>Step4.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9" action="ppaction://hlinksldjump"/>
              </a:rPr>
              <a:t>輸入</a:t>
            </a: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9" action="ppaction://hlinksldjump"/>
              </a:rPr>
              <a:t>HTML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9" action="ppaction://hlinksldjump"/>
              </a:rPr>
              <a:t>內容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6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0" action="ppaction://hlinksldjump"/>
              </a:rPr>
              <a:t>Step5.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0" action="ppaction://hlinksldjump"/>
              </a:rPr>
              <a:t> 新增類別選取器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6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1" action="ppaction://hlinksldjump"/>
              </a:rPr>
              <a:t>Step6.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1" action="ppaction://hlinksldjump"/>
              </a:rPr>
              <a:t> 調整區塊大小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6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2" action="ppaction://hlinksldjump"/>
              </a:rPr>
              <a:t>Step7.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2" action="ppaction://hlinksldjump"/>
              </a:rPr>
              <a:t>設定背景與文字色彩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6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3" action="ppaction://hlinksldjump"/>
              </a:rPr>
              <a:t>Step8.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3" action="ppaction://hlinksldjump"/>
              </a:rPr>
              <a:t> 增加邊框與設定圓形效果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6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4" action="ppaction://hlinksldjump"/>
              </a:rPr>
              <a:t>Step9.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4" action="ppaction://hlinksldjump"/>
              </a:rPr>
              <a:t> 設定圖片與圓形位置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6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5" action="ppaction://hlinksldjump"/>
              </a:rPr>
              <a:t>Step10.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5" action="ppaction://hlinksldjump"/>
              </a:rPr>
              <a:t>插入圓形區塊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2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</a:t>
            </a:r>
            <a:r>
              <a:rPr lang="zh-TW" altLang="en-US" sz="3200" smtClean="0"/>
              <a:t> 增加選取器名稱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9698" name="Picture 2" descr="C:\Laura_2015\PPS\GR-H5C3JQ\Tif\Tif04\4-3-02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6993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設定圖片大小與邊框效果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0722" name="Picture 2" descr="C:\Laura_2015\PPS\GR-H5C3JQ\Tif\Tif04\4-3-0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6994"/>
            <a:ext cx="4705351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設定圖片圓角與對齊方式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1746" name="Picture 2" descr="C:\Laura_2015\PPS\GR-H5C3JQ\Tif\Tif04\4-3-04a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6994"/>
            <a:ext cx="4423933" cy="3317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4" descr="C:\Laura_2015\PPS\GR-H5C3JQ\Tif\Tif04\4-3-04c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19622"/>
            <a:ext cx="4190041" cy="3142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Step4. </a:t>
            </a:r>
            <a:r>
              <a:rPr lang="zh-TW" altLang="en-US" sz="3200" smtClean="0"/>
              <a:t>輸入</a:t>
            </a:r>
            <a:r>
              <a:rPr lang="en-US" altLang="zh-TW" sz="3200" smtClean="0"/>
              <a:t>HTML</a:t>
            </a:r>
            <a:r>
              <a:rPr lang="zh-TW" altLang="en-US" sz="3200" smtClean="0"/>
              <a:t>內容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2770" name="Picture 2" descr="C:\Laura_2015\PPS\GR-H5C3JQ\Tif\Tif04\4-3-0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56300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Step5.</a:t>
            </a:r>
            <a:r>
              <a:rPr lang="zh-TW" altLang="en-US" sz="3200" smtClean="0"/>
              <a:t> 新增類別選取器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3794" name="Picture 2" descr="C:\Laura_2015\PPS\GR-H5C3JQ\Tif\Tif04\4-3-0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65" y="1374775"/>
            <a:ext cx="4705351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Step6.</a:t>
            </a:r>
            <a:r>
              <a:rPr lang="zh-TW" altLang="en-US" sz="3200" smtClean="0"/>
              <a:t> 調整區塊大小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4818" name="Picture 2" descr="C:\Laura_2015\PPS\GR-H5C3JQ\Tif\Tif04\4-3-07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23847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Step7. </a:t>
            </a:r>
            <a:r>
              <a:rPr lang="zh-TW" altLang="en-US" sz="3200" smtClean="0"/>
              <a:t>設定背景與文字色彩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5842" name="Picture 2" descr="C:\Laura_2015\PPS\GR-H5C3JQ\Tif\Tif04\4-3-08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6994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Step8.</a:t>
            </a:r>
            <a:r>
              <a:rPr lang="zh-TW" altLang="en-US" sz="3200" smtClean="0"/>
              <a:t> 增加邊框與設定圓形效果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6866" name="Picture 2" descr="C:\Laura_2015\PPS\GR-H5C3JQ\Tif\Tif04\4-3-09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6993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Step9.</a:t>
            </a:r>
            <a:r>
              <a:rPr lang="zh-TW" altLang="en-US" sz="3200" smtClean="0"/>
              <a:t> 設定圖片與圓形位置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7890" name="Picture 2" descr="C:\Laura_2015\PPS\GR-H5C3JQ\Tif\Tif04\4-3-10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68109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色環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026" name="Picture 2" descr="C:\Laura_2015\PPS\GR-H5C3JQ\Tif\Tif04\4-1-01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964" y="1491630"/>
            <a:ext cx="393643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Step10. </a:t>
            </a:r>
            <a:r>
              <a:rPr lang="zh-TW" altLang="en-US" sz="3200" smtClean="0"/>
              <a:t>插入圓形區塊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8914" name="Picture 2" descr="C:\Laura_2015\PPS\GR-H5C3JQ\Tif\Tif04\4-3-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6994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4-4 </a:t>
            </a:r>
            <a:r>
              <a:rPr lang="zh-TW" altLang="en-US" smtClean="0"/>
              <a:t>超連結與頁面特效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2000" dirty="0" smtClean="0">
                <a:solidFill>
                  <a:srgbClr val="FF0000"/>
                </a:solidFill>
              </a:rPr>
              <a:t>超連結</a:t>
            </a:r>
            <a:r>
              <a:rPr lang="zh-TW" altLang="en-US" sz="1600" dirty="0" smtClean="0"/>
              <a:t>是網頁應用的</a:t>
            </a:r>
            <a:r>
              <a:rPr lang="zh-TW" altLang="en-US" sz="2000" dirty="0" smtClean="0">
                <a:solidFill>
                  <a:srgbClr val="FF0000"/>
                </a:solidFill>
              </a:rPr>
              <a:t>重點</a:t>
            </a:r>
            <a:r>
              <a:rPr lang="zh-TW" altLang="en-US" sz="1600" dirty="0" smtClean="0"/>
              <a:t>與</a:t>
            </a:r>
            <a:r>
              <a:rPr lang="zh-TW" altLang="en-US" sz="2000" dirty="0" smtClean="0">
                <a:solidFill>
                  <a:srgbClr val="FF0000"/>
                </a:solidFill>
              </a:rPr>
              <a:t>特徵</a:t>
            </a:r>
            <a:r>
              <a:rPr lang="zh-TW" altLang="en-US" sz="1600" dirty="0" smtClean="0"/>
              <a:t>，更是網頁中最</a:t>
            </a:r>
            <a:r>
              <a:rPr lang="zh-TW" altLang="en-US" sz="2000" dirty="0" smtClean="0">
                <a:solidFill>
                  <a:srgbClr val="FF0000"/>
                </a:solidFill>
              </a:rPr>
              <a:t>常見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元素</a:t>
            </a:r>
            <a:r>
              <a:rPr lang="zh-TW" altLang="en-US" sz="1600" dirty="0" smtClean="0"/>
              <a:t>，故</a:t>
            </a:r>
            <a:r>
              <a:rPr lang="zh-TW" altLang="en-US" sz="2000" dirty="0" smtClean="0">
                <a:solidFill>
                  <a:srgbClr val="FF0000"/>
                </a:solidFill>
              </a:rPr>
              <a:t>合理設定</a:t>
            </a:r>
            <a:r>
              <a:rPr lang="zh-TW" altLang="en-US" sz="1600" dirty="0" smtClean="0"/>
              <a:t>超連結效果，可立即提昇網頁的</a:t>
            </a:r>
            <a:r>
              <a:rPr lang="zh-TW" altLang="en-US" sz="2000" dirty="0" smtClean="0">
                <a:solidFill>
                  <a:srgbClr val="FF0000"/>
                </a:solidFill>
              </a:rPr>
              <a:t>專業度</a:t>
            </a:r>
            <a:r>
              <a:rPr lang="zh-TW" altLang="en-US" sz="1600" dirty="0" smtClean="0"/>
              <a:t>，也能</a:t>
            </a:r>
            <a:r>
              <a:rPr lang="zh-TW" altLang="en-US" sz="2000" dirty="0" smtClean="0">
                <a:solidFill>
                  <a:srgbClr val="FF0000"/>
                </a:solidFill>
              </a:rPr>
              <a:t>提高良好</a:t>
            </a:r>
            <a:r>
              <a:rPr lang="zh-TW" altLang="en-US" sz="1600" dirty="0" smtClean="0"/>
              <a:t>的瀏覽者</a:t>
            </a:r>
            <a:r>
              <a:rPr lang="zh-TW" altLang="en-US" sz="2000" dirty="0" smtClean="0">
                <a:solidFill>
                  <a:srgbClr val="FF0000"/>
                </a:solidFill>
              </a:rPr>
              <a:t>體驗</a:t>
            </a:r>
            <a:r>
              <a:rPr lang="zh-TW" altLang="en-US" sz="1600" dirty="0" smtClean="0"/>
              <a:t>經驗，例如設計成立體按鈕效果，一般狀態為凸起狀，單擊時呈現凹陷狀。另外，瀏覽器或網頁內的捲動軸也是常調整的項目之一。</a:t>
            </a: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4-4-1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　立體按鈕效果</a:t>
            </a: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4-4-2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　設定頁面捲動軸樣式</a:t>
            </a:r>
            <a:endParaRPr lang="zh-TW" altLang="en-US" sz="1600" dirty="0" smtClean="0"/>
          </a:p>
        </p:txBody>
      </p:sp>
      <p:sp>
        <p:nvSpPr>
          <p:cNvPr id="4" name="圓角化對角線角落矩形 3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上一節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4-4-1 </a:t>
            </a:r>
            <a:r>
              <a:rPr lang="zh-TW" altLang="en-US" smtClean="0"/>
              <a:t>立體按鈕效果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2000" dirty="0" smtClean="0">
                <a:solidFill>
                  <a:srgbClr val="FF0000"/>
                </a:solidFill>
              </a:rPr>
              <a:t>立體</a:t>
            </a:r>
            <a:r>
              <a:rPr lang="zh-TW" altLang="en-US" sz="1600" dirty="0" smtClean="0"/>
              <a:t>按鈕設計</a:t>
            </a:r>
            <a:r>
              <a:rPr lang="zh-TW" altLang="en-US" sz="2000" dirty="0" smtClean="0">
                <a:solidFill>
                  <a:srgbClr val="FF0000"/>
                </a:solidFill>
              </a:rPr>
              <a:t>並非實際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立體</a:t>
            </a:r>
            <a:r>
              <a:rPr lang="zh-TW" altLang="en-US" sz="1600" dirty="0" smtClean="0"/>
              <a:t>效果，而是</a:t>
            </a:r>
            <a:r>
              <a:rPr lang="zh-TW" altLang="en-US" sz="2000" dirty="0" smtClean="0">
                <a:solidFill>
                  <a:srgbClr val="FF0000"/>
                </a:solidFill>
              </a:rPr>
              <a:t>透過色彩</a:t>
            </a:r>
            <a:r>
              <a:rPr lang="zh-TW" altLang="en-US" sz="1600" dirty="0" smtClean="0"/>
              <a:t>帶來之</a:t>
            </a:r>
            <a:r>
              <a:rPr lang="zh-TW" altLang="en-US" sz="2000" dirty="0" smtClean="0">
                <a:solidFill>
                  <a:srgbClr val="FF0000"/>
                </a:solidFill>
              </a:rPr>
              <a:t>視覺誤差</a:t>
            </a:r>
            <a:r>
              <a:rPr lang="zh-TW" altLang="en-US" sz="1600" dirty="0" smtClean="0"/>
              <a:t>所產生的</a:t>
            </a:r>
            <a:r>
              <a:rPr lang="zh-TW" altLang="en-US" sz="2000" dirty="0" smtClean="0">
                <a:solidFill>
                  <a:srgbClr val="FF0000"/>
                </a:solidFill>
              </a:rPr>
              <a:t>效果</a:t>
            </a:r>
            <a:r>
              <a:rPr lang="zh-TW" altLang="en-US" sz="1600" dirty="0" smtClean="0"/>
              <a:t>。只要</a:t>
            </a:r>
            <a:r>
              <a:rPr lang="zh-TW" altLang="en-US" sz="2000" dirty="0" smtClean="0">
                <a:solidFill>
                  <a:srgbClr val="FF0000"/>
                </a:solidFill>
              </a:rPr>
              <a:t>設定</a:t>
            </a:r>
            <a:r>
              <a:rPr lang="zh-TW" altLang="en-US" sz="1600" dirty="0" smtClean="0"/>
              <a:t>彩色區塊的</a:t>
            </a:r>
            <a:r>
              <a:rPr lang="zh-TW" altLang="en-US" sz="2000" dirty="0" smtClean="0">
                <a:solidFill>
                  <a:srgbClr val="FF0000"/>
                </a:solidFill>
              </a:rPr>
              <a:t>右下角兩個邊框</a:t>
            </a:r>
            <a:r>
              <a:rPr lang="zh-TW" altLang="en-US" sz="1600" dirty="0" smtClean="0"/>
              <a:t>為</a:t>
            </a:r>
            <a:r>
              <a:rPr lang="zh-TW" altLang="en-US" sz="2000" dirty="0" smtClean="0">
                <a:solidFill>
                  <a:srgbClr val="FF0000"/>
                </a:solidFill>
              </a:rPr>
              <a:t>灰色</a:t>
            </a:r>
            <a:r>
              <a:rPr lang="zh-TW" altLang="en-US" sz="1600" dirty="0" smtClean="0"/>
              <a:t>，就能</a:t>
            </a:r>
            <a:r>
              <a:rPr lang="zh-TW" altLang="en-US" sz="2000" dirty="0" smtClean="0">
                <a:solidFill>
                  <a:srgbClr val="FF0000"/>
                </a:solidFill>
              </a:rPr>
              <a:t>產生陰影效果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呈現凸起</a:t>
            </a:r>
            <a:r>
              <a:rPr lang="zh-TW" altLang="en-US" sz="1600" dirty="0" smtClean="0"/>
              <a:t>立體感，同理，設定</a:t>
            </a:r>
            <a:r>
              <a:rPr lang="zh-TW" altLang="en-US" sz="2000" dirty="0" smtClean="0">
                <a:solidFill>
                  <a:srgbClr val="FF0000"/>
                </a:solidFill>
              </a:rPr>
              <a:t>左上角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兩個邊框</a:t>
            </a:r>
            <a:r>
              <a:rPr lang="zh-TW" altLang="en-US" sz="1600" dirty="0" smtClean="0"/>
              <a:t>為</a:t>
            </a:r>
            <a:r>
              <a:rPr lang="zh-TW" altLang="en-US" sz="2000" dirty="0" smtClean="0">
                <a:solidFill>
                  <a:srgbClr val="FF0000"/>
                </a:solidFill>
              </a:rPr>
              <a:t>灰色</a:t>
            </a:r>
            <a:r>
              <a:rPr lang="zh-TW" altLang="en-US" sz="1600" dirty="0" smtClean="0"/>
              <a:t>，就能呈現</a:t>
            </a:r>
            <a:r>
              <a:rPr lang="zh-TW" altLang="en-US" sz="2000" dirty="0" smtClean="0">
                <a:solidFill>
                  <a:srgbClr val="FF0000"/>
                </a:solidFill>
              </a:rPr>
              <a:t>凹陷效果</a:t>
            </a:r>
            <a:r>
              <a:rPr lang="zh-TW" altLang="en-US" sz="1600" dirty="0" smtClean="0"/>
              <a:t>。</a:t>
            </a: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增加選取器</a:t>
            </a: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設計按鈕效果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Step3.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 設定背景與文字色彩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Step4.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增加邊框效果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Step5.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設定滑鼠滑入狀態效果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7" action="ppaction://hlinksldjump"/>
              </a:rPr>
              <a:t>Step6.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7" action="ppaction://hlinksldjump"/>
              </a:rPr>
              <a:t> 設定單擊按鈕的特效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8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9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 </a:t>
            </a:r>
            <a:r>
              <a:rPr lang="zh-TW" altLang="en-US" sz="3200" smtClean="0"/>
              <a:t>增加選取器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9938" name="Picture 2" descr="C:\Laura_2015\PPS\GR-H5C3JQ\Tif\Tif04\4-4-02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77005"/>
            <a:ext cx="3888432" cy="291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9" name="Picture 3" descr="C:\Laura_2015\PPS\GR-H5C3JQ\Tif\Tif04\4-4-02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609" y="1411536"/>
            <a:ext cx="4043230" cy="303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設計按鈕效果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40962" name="Picture 2" descr="C:\Laura_2015\PPS\GR-H5C3JQ\Tif\Tif04\4-4-0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6993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Step3.</a:t>
            </a:r>
            <a:r>
              <a:rPr lang="zh-TW" altLang="en-US" sz="3200" dirty="0" smtClean="0"/>
              <a:t> 設定背景與文字色彩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41986" name="Picture 2" descr="C:\Laura_2015\PPS\GR-H5C3JQ\Tif\Tif04\4-4-04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3" y="1419001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Step4. </a:t>
            </a:r>
            <a:r>
              <a:rPr lang="zh-TW" altLang="en-US" sz="3200" smtClean="0"/>
              <a:t>增加邊框效果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43010" name="Picture 2" descr="C:\Laura_2015\PPS\GR-H5C3JQ\Tif\Tif04\4-4-05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1419002"/>
            <a:ext cx="4129286" cy="3096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1" name="Picture 3" descr="C:\Laura_2015\PPS\GR-H5C3JQ\Tif\Tif04\4-4-05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950" y="1546348"/>
            <a:ext cx="3957538" cy="296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Step5. </a:t>
            </a:r>
            <a:r>
              <a:rPr lang="zh-TW" altLang="en-US" sz="3200" dirty="0" smtClean="0"/>
              <a:t>設定滑鼠滑入狀態效果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44034" name="Picture 2" descr="C:\Laura_2015\PPS\GR-H5C3JQ\Tif\Tif04\4-4-0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91009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Step6.</a:t>
            </a:r>
            <a:r>
              <a:rPr lang="zh-TW" altLang="en-US" sz="3200" dirty="0" smtClean="0"/>
              <a:t> 設定單擊按鈕的特效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45058" name="Picture 2" descr="C:\Laura_2015\PPS\GR-H5C3JQ\Tif\Tif04\4-4-07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71270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4-4-2 </a:t>
            </a:r>
            <a:r>
              <a:rPr lang="zh-TW" altLang="en-US" smtClean="0"/>
              <a:t>設定頁面捲動軸樣式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對於</a:t>
            </a:r>
            <a:r>
              <a:rPr lang="zh-TW" altLang="en-US" sz="2000" dirty="0" smtClean="0">
                <a:solidFill>
                  <a:srgbClr val="FF0000"/>
                </a:solidFill>
              </a:rPr>
              <a:t>固定</a:t>
            </a:r>
            <a:r>
              <a:rPr lang="zh-TW" altLang="en-US" sz="1600" dirty="0" smtClean="0"/>
              <a:t>版面</a:t>
            </a:r>
            <a:r>
              <a:rPr lang="zh-TW" altLang="en-US" sz="2000" dirty="0" smtClean="0">
                <a:solidFill>
                  <a:srgbClr val="FF0000"/>
                </a:solidFill>
              </a:rPr>
              <a:t>尺寸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網頁</a:t>
            </a:r>
            <a:r>
              <a:rPr lang="zh-TW" altLang="en-US" sz="1600" dirty="0" smtClean="0"/>
              <a:t>，若有較多的內容，將會</a:t>
            </a:r>
            <a:r>
              <a:rPr lang="zh-TW" altLang="en-US" sz="2000" dirty="0" smtClean="0">
                <a:solidFill>
                  <a:srgbClr val="FF0000"/>
                </a:solidFill>
              </a:rPr>
              <a:t>超出區塊</a:t>
            </a:r>
            <a:r>
              <a:rPr lang="zh-TW" altLang="en-US" sz="1600" dirty="0" smtClean="0"/>
              <a:t>範圍，進而</a:t>
            </a:r>
            <a:r>
              <a:rPr lang="zh-TW" altLang="en-US" sz="2000" dirty="0" smtClean="0">
                <a:solidFill>
                  <a:srgbClr val="FF0000"/>
                </a:solidFill>
              </a:rPr>
              <a:t>影響</a:t>
            </a:r>
            <a:r>
              <a:rPr lang="zh-TW" altLang="en-US" sz="1600" dirty="0" smtClean="0"/>
              <a:t>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結構</a:t>
            </a:r>
            <a:r>
              <a:rPr lang="zh-TW" altLang="en-US" sz="1600" dirty="0" smtClean="0"/>
              <a:t>。</a:t>
            </a:r>
            <a:r>
              <a:rPr lang="zh-TW" altLang="en-US" sz="2000" dirty="0" smtClean="0">
                <a:solidFill>
                  <a:srgbClr val="FF0000"/>
                </a:solidFill>
              </a:rPr>
              <a:t>加入捲動軸</a:t>
            </a:r>
            <a:r>
              <a:rPr lang="zh-TW" altLang="en-US" sz="1600" dirty="0" smtClean="0"/>
              <a:t>可</a:t>
            </a:r>
            <a:r>
              <a:rPr lang="zh-TW" altLang="en-US" sz="2000" dirty="0" smtClean="0">
                <a:solidFill>
                  <a:srgbClr val="FF0000"/>
                </a:solidFill>
              </a:rPr>
              <a:t>解決</a:t>
            </a:r>
            <a:r>
              <a:rPr lang="zh-TW" altLang="en-US" sz="1600" dirty="0" smtClean="0"/>
              <a:t>此問題，但是問題又來了，</a:t>
            </a:r>
            <a:r>
              <a:rPr lang="zh-TW" altLang="en-US" sz="2000" dirty="0" smtClean="0">
                <a:solidFill>
                  <a:srgbClr val="FF0000"/>
                </a:solidFill>
              </a:rPr>
              <a:t>不同</a:t>
            </a:r>
            <a:r>
              <a:rPr lang="zh-TW" altLang="en-US" sz="1600" dirty="0" smtClean="0"/>
              <a:t>版本之</a:t>
            </a:r>
            <a:r>
              <a:rPr lang="zh-TW" altLang="en-US" sz="2000" dirty="0" smtClean="0">
                <a:solidFill>
                  <a:srgbClr val="FF0000"/>
                </a:solidFill>
              </a:rPr>
              <a:t>瀏覽器</a:t>
            </a:r>
            <a:r>
              <a:rPr lang="zh-TW" altLang="en-US" sz="1600" dirty="0" smtClean="0"/>
              <a:t>捲動軸的</a:t>
            </a:r>
            <a:r>
              <a:rPr lang="zh-TW" altLang="en-US" sz="2000" dirty="0" smtClean="0">
                <a:solidFill>
                  <a:srgbClr val="FF0000"/>
                </a:solidFill>
              </a:rPr>
              <a:t>樣式不盡相同</a:t>
            </a:r>
            <a:r>
              <a:rPr lang="zh-TW" altLang="en-US" sz="1600" dirty="0" smtClean="0"/>
              <a:t>，會讓網頁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布局</a:t>
            </a:r>
            <a:r>
              <a:rPr lang="zh-TW" altLang="en-US" sz="1600" dirty="0" smtClean="0"/>
              <a:t>效果</a:t>
            </a:r>
            <a:r>
              <a:rPr lang="zh-TW" altLang="en-US" sz="2000" dirty="0" smtClean="0">
                <a:solidFill>
                  <a:srgbClr val="FF0000"/>
                </a:solidFill>
              </a:rPr>
              <a:t>變</a:t>
            </a:r>
            <a:r>
              <a:rPr lang="zh-TW" altLang="en-US" sz="1600" dirty="0" smtClean="0"/>
              <a:t>得很</a:t>
            </a:r>
            <a:r>
              <a:rPr lang="zh-TW" altLang="en-US" sz="2000" dirty="0" smtClean="0">
                <a:solidFill>
                  <a:srgbClr val="FF0000"/>
                </a:solidFill>
              </a:rPr>
              <a:t>突兀</a:t>
            </a:r>
            <a:r>
              <a:rPr lang="zh-TW" altLang="en-US" sz="1600" dirty="0" smtClean="0"/>
              <a:t>，因此透過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1600" dirty="0" smtClean="0"/>
              <a:t>變更捲動軸的色彩，能</a:t>
            </a:r>
            <a:r>
              <a:rPr lang="zh-TW" altLang="en-US" sz="2000" dirty="0" smtClean="0">
                <a:solidFill>
                  <a:srgbClr val="FF0000"/>
                </a:solidFill>
              </a:rPr>
              <a:t>讓捲動軸</a:t>
            </a:r>
            <a:r>
              <a:rPr lang="zh-TW" altLang="en-US" sz="1600" dirty="0" smtClean="0"/>
              <a:t>也</a:t>
            </a:r>
            <a:r>
              <a:rPr lang="zh-TW" altLang="en-US" sz="2000" dirty="0" smtClean="0">
                <a:solidFill>
                  <a:srgbClr val="FF0000"/>
                </a:solidFill>
              </a:rPr>
              <a:t>成為</a:t>
            </a:r>
            <a:r>
              <a:rPr lang="zh-TW" altLang="en-US" sz="1600" dirty="0" smtClean="0"/>
              <a:t>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色彩搭配的一部分</a:t>
            </a:r>
            <a:r>
              <a:rPr lang="zh-TW" altLang="en-US" sz="1600" dirty="0" smtClean="0"/>
              <a:t>。</a:t>
            </a: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 加入捲動軸</a:t>
            </a: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 調整捲動軸顏色</a:t>
            </a:r>
          </a:p>
          <a:p>
            <a:pPr marR="0" lvl="0"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Step3.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隱藏水平捲動軸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類比色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2000" dirty="0" smtClean="0">
                <a:solidFill>
                  <a:srgbClr val="FF0000"/>
                </a:solidFill>
              </a:rPr>
              <a:t>類比色方案</a:t>
            </a:r>
            <a:r>
              <a:rPr lang="zh-TW" altLang="en-US" sz="1600" dirty="0" smtClean="0"/>
              <a:t>選擇色彩</a:t>
            </a:r>
            <a:r>
              <a:rPr lang="zh-TW" altLang="en-US" sz="2000" dirty="0" smtClean="0">
                <a:solidFill>
                  <a:srgbClr val="FF0000"/>
                </a:solidFill>
              </a:rPr>
              <a:t>圓環相鄰</a:t>
            </a:r>
            <a:r>
              <a:rPr lang="zh-TW" altLang="en-US" sz="1600" dirty="0" smtClean="0"/>
              <a:t>幾種顏色。類比色方案因為可</a:t>
            </a:r>
            <a:r>
              <a:rPr lang="zh-TW" altLang="en-US" sz="2000" dirty="0" smtClean="0">
                <a:solidFill>
                  <a:srgbClr val="FF0000"/>
                </a:solidFill>
              </a:rPr>
              <a:t>給人</a:t>
            </a:r>
            <a:r>
              <a:rPr lang="zh-TW" altLang="en-US" sz="1600" dirty="0" smtClean="0"/>
              <a:t>一種</a:t>
            </a:r>
            <a:r>
              <a:rPr lang="zh-TW" altLang="en-US" sz="2000" dirty="0" smtClean="0">
                <a:solidFill>
                  <a:srgbClr val="FF0000"/>
                </a:solidFill>
              </a:rPr>
              <a:t>協調感</a:t>
            </a:r>
            <a:r>
              <a:rPr lang="zh-TW" altLang="en-US" sz="1600" dirty="0" smtClean="0"/>
              <a:t>，所以在網頁設計中</a:t>
            </a:r>
            <a:r>
              <a:rPr lang="zh-TW" altLang="en-US" sz="2000" dirty="0" smtClean="0">
                <a:solidFill>
                  <a:srgbClr val="FF0000"/>
                </a:solidFill>
              </a:rPr>
              <a:t>非常常用</a:t>
            </a:r>
            <a:r>
              <a:rPr lang="zh-TW" altLang="en-US" sz="1600" dirty="0" smtClean="0"/>
              <a:t>。如：藍色、綠色、黃色這</a:t>
            </a:r>
            <a:r>
              <a:rPr lang="en-US" altLang="zh-TW" sz="1600" dirty="0" smtClean="0"/>
              <a:t>3</a:t>
            </a:r>
            <a:r>
              <a:rPr lang="zh-TW" altLang="en-US" sz="1600" dirty="0" smtClean="0"/>
              <a:t>種顏色為類比色。如圖中頂端的大圖突出主題。下方的選單採用類比色方案色彩，內容文字上使用白色和多彩的背景色成對比，突顯內容。</a:t>
            </a:r>
          </a:p>
          <a:p>
            <a:pPr marR="0" lvl="0" algn="just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圖：類比色配色的網頁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Step1.</a:t>
            </a:r>
            <a:r>
              <a:rPr lang="zh-TW" altLang="en-US" sz="3200" dirty="0" smtClean="0"/>
              <a:t> 加入捲動軸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46082" name="Picture 2" descr="C:\Laura_2015\PPS\GR-H5C3JQ\Tif\Tif04\4-4-09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8131"/>
            <a:ext cx="4127770" cy="3095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3" name="Picture 3" descr="C:\Laura_2015\PPS\GR-H5C3JQ\Tif\Tif04\4-4-09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663" y="1348131"/>
            <a:ext cx="4135966" cy="310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</a:t>
            </a:r>
            <a:r>
              <a:rPr lang="zh-TW" altLang="en-US" sz="3200" smtClean="0"/>
              <a:t> 調整捲動軸顏色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47106" name="Picture 2" descr="C:\Laura_2015\PPS\GR-H5C3JQ\Tif\Tif04\4-4-10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9623"/>
            <a:ext cx="4032447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7" name="Picture 3" descr="C:\Laura_2015\PPS\GR-H5C3JQ\Tif\Tif04\4-4-10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843" y="1419623"/>
            <a:ext cx="3992762" cy="2994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隱藏水平捲動軸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48130" name="Picture 2" descr="C:\Laura_2015\PPS\GR-H5C3JQ\Tif\Tif04\4-4-12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6993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類比色配色的網頁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050" name="Picture 2" descr="C:\Laura_2015\PPS\GR-H5C3JQ\Tif\Tif04\4-1-02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6993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互補色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2000" dirty="0" smtClean="0">
                <a:solidFill>
                  <a:srgbClr val="FF0000"/>
                </a:solidFill>
              </a:rPr>
              <a:t>互補色</a:t>
            </a:r>
            <a:r>
              <a:rPr lang="zh-TW" altLang="en-US" sz="1600" dirty="0" smtClean="0"/>
              <a:t>是色彩</a:t>
            </a:r>
            <a:r>
              <a:rPr lang="zh-TW" altLang="en-US" sz="2000" dirty="0" smtClean="0">
                <a:solidFill>
                  <a:srgbClr val="FF0000"/>
                </a:solidFill>
              </a:rPr>
              <a:t>圓環</a:t>
            </a:r>
            <a:r>
              <a:rPr lang="zh-TW" altLang="en-US" sz="1600" dirty="0" smtClean="0"/>
              <a:t>上</a:t>
            </a:r>
            <a:r>
              <a:rPr lang="zh-TW" altLang="en-US" dirty="0" smtClean="0">
                <a:solidFill>
                  <a:srgbClr val="FF0000"/>
                </a:solidFill>
              </a:rPr>
              <a:t>相隔</a:t>
            </a:r>
            <a:r>
              <a:rPr lang="en-US" altLang="zh-TW" dirty="0" smtClean="0">
                <a:solidFill>
                  <a:srgbClr val="FF0000"/>
                </a:solidFill>
              </a:rPr>
              <a:t>180</a:t>
            </a:r>
            <a:r>
              <a:rPr lang="zh-TW" altLang="en-US" dirty="0" smtClean="0">
                <a:solidFill>
                  <a:srgbClr val="FF0000"/>
                </a:solidFill>
              </a:rPr>
              <a:t>度的色彩</a:t>
            </a:r>
            <a:r>
              <a:rPr lang="zh-TW" altLang="en-US" sz="1600" dirty="0" smtClean="0"/>
              <a:t>，例如</a:t>
            </a:r>
            <a:r>
              <a:rPr lang="zh-TW" altLang="en-US" sz="2000" dirty="0" smtClean="0">
                <a:solidFill>
                  <a:srgbClr val="FF0000"/>
                </a:solidFill>
              </a:rPr>
              <a:t>紅與綠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黃與紫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藍與橙</a:t>
            </a:r>
            <a:r>
              <a:rPr lang="zh-TW" altLang="en-US" sz="1600" dirty="0" smtClean="0"/>
              <a:t>等為互補色。</a:t>
            </a:r>
            <a:r>
              <a:rPr lang="zh-TW" altLang="en-US" sz="2000" dirty="0" smtClean="0">
                <a:solidFill>
                  <a:srgbClr val="FF0000"/>
                </a:solidFill>
              </a:rPr>
              <a:t>互補色</a:t>
            </a:r>
            <a:r>
              <a:rPr lang="zh-TW" altLang="en-US" sz="1600" dirty="0" smtClean="0"/>
              <a:t>也可理解為</a:t>
            </a:r>
            <a:r>
              <a:rPr lang="zh-TW" altLang="en-US" sz="2000" dirty="0" smtClean="0">
                <a:solidFill>
                  <a:srgbClr val="FF0000"/>
                </a:solidFill>
              </a:rPr>
              <a:t>對比色</a:t>
            </a:r>
            <a:r>
              <a:rPr lang="zh-TW" altLang="en-US" sz="1600" dirty="0" smtClean="0"/>
              <a:t>，具有</a:t>
            </a:r>
            <a:r>
              <a:rPr lang="zh-TW" altLang="en-US" sz="2000" dirty="0" smtClean="0">
                <a:solidFill>
                  <a:srgbClr val="FF0000"/>
                </a:solidFill>
              </a:rPr>
              <a:t>強烈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分離性</a:t>
            </a:r>
            <a:r>
              <a:rPr lang="zh-TW" altLang="en-US" sz="1600" dirty="0" smtClean="0"/>
              <a:t>，給人</a:t>
            </a:r>
            <a:r>
              <a:rPr lang="zh-TW" altLang="en-US" sz="2000" dirty="0" smtClean="0">
                <a:solidFill>
                  <a:srgbClr val="FF0000"/>
                </a:solidFill>
              </a:rPr>
              <a:t>對比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拉開距離</a:t>
            </a:r>
            <a:r>
              <a:rPr lang="zh-TW" altLang="en-US" sz="1600" dirty="0" smtClean="0"/>
              <a:t>的感覺，常用於</a:t>
            </a:r>
            <a:r>
              <a:rPr lang="zh-TW" altLang="en-US" sz="2000" dirty="0" smtClean="0">
                <a:solidFill>
                  <a:srgbClr val="FF0000"/>
                </a:solidFill>
              </a:rPr>
              <a:t>突出</a:t>
            </a:r>
            <a:r>
              <a:rPr lang="zh-TW" altLang="en-US" sz="1600" dirty="0" smtClean="0"/>
              <a:t>某一些</a:t>
            </a:r>
            <a:r>
              <a:rPr lang="zh-TW" altLang="en-US" sz="2000" dirty="0" smtClean="0">
                <a:solidFill>
                  <a:srgbClr val="FF0000"/>
                </a:solidFill>
              </a:rPr>
              <a:t>網頁內容</a:t>
            </a:r>
            <a:r>
              <a:rPr lang="zh-TW" altLang="en-US" sz="1600" dirty="0" smtClean="0"/>
              <a:t>。</a:t>
            </a:r>
          </a:p>
          <a:p>
            <a:pPr marR="0" lvl="0" algn="just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圖：採用互補色的網頁設計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7" name="Picture 2" descr="C:\Laura_2015\PPS\GR-H5C3JQ\Tif\Tif04\4-1-01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215" y="2356974"/>
            <a:ext cx="297633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swise.com #18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914</TotalTime>
  <Words>2632</Words>
  <Application>Microsoft Office PowerPoint</Application>
  <PresentationFormat>如螢幕大小 (16:9)</PresentationFormat>
  <Paragraphs>386</Paragraphs>
  <Slides>72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72</vt:i4>
      </vt:variant>
    </vt:vector>
  </HeadingPairs>
  <TitlesOfParts>
    <vt:vector size="87" baseType="lpstr">
      <vt:lpstr>Myriad Pro</vt:lpstr>
      <vt:lpstr>華康明體 Std W9</vt:lpstr>
      <vt:lpstr>華康黑體 Std W3</vt:lpstr>
      <vt:lpstr>華康黑體 Std W5</vt:lpstr>
      <vt:lpstr>華康黑體 Std W7</vt:lpstr>
      <vt:lpstr>華康圓體 Std W3</vt:lpstr>
      <vt:lpstr>華康圓體 Std W5</vt:lpstr>
      <vt:lpstr>華康圓體 Std W8</vt:lpstr>
      <vt:lpstr>華康新特明體(P)</vt:lpstr>
      <vt:lpstr>新細明體</vt:lpstr>
      <vt:lpstr>Arial</vt:lpstr>
      <vt:lpstr>Calibri</vt:lpstr>
      <vt:lpstr>Times New Roman</vt:lpstr>
      <vt:lpstr>Wingdings</vt:lpstr>
      <vt:lpstr>Templateswise.com #180</vt:lpstr>
      <vt:lpstr>互動多媒體網頁設計</vt:lpstr>
      <vt:lpstr>Chapter 4 CSS之色彩與特效應用</vt:lpstr>
      <vt:lpstr>目錄</vt:lpstr>
      <vt:lpstr>4-1 瞭解網頁色彩</vt:lpstr>
      <vt:lpstr>4-1-1 瞭解配色方案與應用</vt:lpstr>
      <vt:lpstr>色環</vt:lpstr>
      <vt:lpstr>類比色</vt:lpstr>
      <vt:lpstr>類比色配色的網頁</vt:lpstr>
      <vt:lpstr>互補色</vt:lpstr>
      <vt:lpstr>採用互補色的網頁設計</vt:lpstr>
      <vt:lpstr>三色</vt:lpstr>
      <vt:lpstr>三色配色方案的網頁</vt:lpstr>
      <vt:lpstr>暖色</vt:lpstr>
      <vt:lpstr>暖色系網頁</vt:lpstr>
      <vt:lpstr>冷色</vt:lpstr>
      <vt:lpstr>冷色配色效果</vt:lpstr>
      <vt:lpstr>4-1-2 瞭解顏色表達方式</vt:lpstr>
      <vt:lpstr>RGBa</vt:lpstr>
      <vt:lpstr>Hex</vt:lpstr>
      <vt:lpstr>HSLa</vt:lpstr>
      <vt:lpstr>4-1-3 Adobe Color CC配色工具</vt:lpstr>
      <vt:lpstr>Adobe Color CC配色方案</vt:lpstr>
      <vt:lpstr>4-1-3 Adobe Color CC配色工具（續）</vt:lpstr>
      <vt:lpstr>顏色數值</vt:lpstr>
      <vt:lpstr>4-1-3 Adobe Color CC配色工具（續）</vt:lpstr>
      <vt:lpstr>分析出來的影像色彩</vt:lpstr>
      <vt:lpstr>4-2 調整網頁背景</vt:lpstr>
      <vt:lpstr>4-2-1 純色背景</vt:lpstr>
      <vt:lpstr>Step1. 開啟CSS程式碼</vt:lpstr>
      <vt:lpstr>Step2. 設定區塊</vt:lpstr>
      <vt:lpstr>Step3. 設定文字色彩</vt:lpstr>
      <vt:lpstr>Step4. 新增CSS類別選取器</vt:lpstr>
      <vt:lpstr>Step5. 設定區塊色彩</vt:lpstr>
      <vt:lpstr>Step6. 套用多重選取器</vt:lpstr>
      <vt:lpstr>Step7. 設定其他區塊背景色彩</vt:lpstr>
      <vt:lpstr>Step8. 切換檢視模式</vt:lpstr>
      <vt:lpstr>Step9. 設定文字色彩</vt:lpstr>
      <vt:lpstr>4-2-2 圖片背景</vt:lpstr>
      <vt:lpstr>Step1. 設定電話號碼區塊背景影像</vt:lpstr>
      <vt:lpstr>Step2. 設定重複背景</vt:lpstr>
      <vt:lpstr>Step3. 設定瀏覽器純色背景</vt:lpstr>
      <vt:lpstr>Step4. 新增選取器</vt:lpstr>
      <vt:lpstr>Step5. 設定滑鼠移入導覽列按鈕的效果</vt:lpstr>
      <vt:lpstr>Step6. 插入背景影像</vt:lpstr>
      <vt:lpstr>Step7. 調整背景影像大小與位置 </vt:lpstr>
      <vt:lpstr>4-2-3 漸層色彩背景</vt:lpstr>
      <vt:lpstr>Step1. 使用CSS工具加入漸層色彩</vt:lpstr>
      <vt:lpstr>Step2. 加入放射狀漸層色彩</vt:lpstr>
      <vt:lpstr>Step3. 設定背景色彩大小與位置</vt:lpstr>
      <vt:lpstr>4-3 圖文排版效果</vt:lpstr>
      <vt:lpstr>Step1. 增加選取器名稱</vt:lpstr>
      <vt:lpstr>Step2. 設定圖片大小與邊框效果</vt:lpstr>
      <vt:lpstr>Step3. 設定圖片圓角與對齊方式</vt:lpstr>
      <vt:lpstr>Step4. 輸入HTML內容</vt:lpstr>
      <vt:lpstr>Step5. 新增類別選取器</vt:lpstr>
      <vt:lpstr>Step6. 調整區塊大小</vt:lpstr>
      <vt:lpstr>Step7. 設定背景與文字色彩</vt:lpstr>
      <vt:lpstr>Step8. 增加邊框與設定圓形效果</vt:lpstr>
      <vt:lpstr>Step9. 設定圖片與圓形位置</vt:lpstr>
      <vt:lpstr>Step10. 插入圓形區塊</vt:lpstr>
      <vt:lpstr>4-4 超連結與頁面特效</vt:lpstr>
      <vt:lpstr>4-4-1 立體按鈕效果</vt:lpstr>
      <vt:lpstr>Step1. 增加選取器</vt:lpstr>
      <vt:lpstr>Step2. 設計按鈕效果</vt:lpstr>
      <vt:lpstr>Step3. 設定背景與文字色彩</vt:lpstr>
      <vt:lpstr>Step4. 增加邊框效果</vt:lpstr>
      <vt:lpstr>Step5. 設定滑鼠滑入狀態效果</vt:lpstr>
      <vt:lpstr>Step6. 設定單擊按鈕的特效</vt:lpstr>
      <vt:lpstr>4-4-2 設定頁面捲動軸樣式</vt:lpstr>
      <vt:lpstr>Step1. 加入捲動軸</vt:lpstr>
      <vt:lpstr>Step2. 調整捲動軸顏色</vt:lpstr>
      <vt:lpstr>Step3. 隱藏水平捲動軸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Eric Vadeboncoeur</dc:creator>
  <cp:lastModifiedBy>ccp</cp:lastModifiedBy>
  <cp:revision>93</cp:revision>
  <dcterms:created xsi:type="dcterms:W3CDTF">2014-07-13T17:28:07Z</dcterms:created>
  <dcterms:modified xsi:type="dcterms:W3CDTF">2016-03-03T00:36:47Z</dcterms:modified>
</cp:coreProperties>
</file>