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65" r:id="rId2"/>
    <p:sldId id="262" r:id="rId3"/>
    <p:sldId id="263" r:id="rId4"/>
    <p:sldId id="317" r:id="rId5"/>
    <p:sldId id="318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66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67" r:id="rId32"/>
    <p:sldId id="348" r:id="rId33"/>
    <p:sldId id="349" r:id="rId34"/>
    <p:sldId id="368" r:id="rId35"/>
    <p:sldId id="350" r:id="rId36"/>
    <p:sldId id="351" r:id="rId37"/>
    <p:sldId id="352" r:id="rId38"/>
    <p:sldId id="353" r:id="rId39"/>
    <p:sldId id="354" r:id="rId40"/>
    <p:sldId id="355" r:id="rId41"/>
    <p:sldId id="356" r:id="rId42"/>
    <p:sldId id="357" r:id="rId43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7" autoAdjust="0"/>
    <p:restoredTop sz="94784" autoAdjust="0"/>
  </p:normalViewPr>
  <p:slideViewPr>
    <p:cSldViewPr>
      <p:cViewPr varScale="1">
        <p:scale>
          <a:sx n="107" d="100"/>
          <a:sy n="107" d="100"/>
        </p:scale>
        <p:origin x="120" y="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12638"/>
            <a:ext cx="7772400" cy="757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NAME OF PRESENTATION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635646"/>
            <a:ext cx="6400800" cy="59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Company Name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61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4800" b="1" i="1" kern="2600" noProof="0" dirty="0">
                <a:solidFill>
                  <a:srgbClr val="0070C0"/>
                </a:solidFill>
                <a:latin typeface="Times New Roman" pitchFamily="18" charset="0"/>
                <a:ea typeface="華康新特明體(P)" pitchFamily="18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marR="0" indent="0" algn="just" rtl="0" eaLnBrk="1" fontAlgn="base" hangingPunct="0">
              <a:lnSpc>
                <a:spcPts val="22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lang="en-US" altLang="en-US" sz="1600" noProof="0" dirty="0">
                <a:solidFill>
                  <a:schemeClr val="tx1"/>
                </a:solidFill>
                <a:latin typeface="華康圓體 Std W3" pitchFamily="50" charset="-120"/>
                <a:ea typeface="華康圓體 Std W3" pitchFamily="50" charset="-120"/>
                <a:cs typeface="+mn-cs"/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89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55776" y="353443"/>
            <a:ext cx="6131024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 i="0" kern="2600" noProof="0" dirty="0">
                <a:solidFill>
                  <a:srgbClr val="244061"/>
                </a:solidFill>
                <a:latin typeface="Myriad Pro"/>
                <a:ea typeface="華康明體 Std W9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55776" y="1347614"/>
            <a:ext cx="6131024" cy="36038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149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zh-TW" sz="4000" i="0" kern="100" noProof="0" dirty="0">
                <a:solidFill>
                  <a:srgbClr val="0000FF"/>
                </a:solidFill>
                <a:latin typeface="華康黑體 Std W7" pitchFamily="34" charset="-120"/>
                <a:ea typeface="華康黑體 Std W7" pitchFamily="34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en-US" sz="1800" noProof="0" dirty="0">
                <a:solidFill>
                  <a:schemeClr val="tx1"/>
                </a:solidFill>
                <a:latin typeface="華康黑體 Std W3" pitchFamily="34" charset="-120"/>
                <a:ea typeface="華康黑體 Std W3" pitchFamily="34" charset="-120"/>
                <a:cs typeface="+mn-cs"/>
              </a:defRPr>
            </a:lvl1pPr>
          </a:lstStyle>
          <a:p>
            <a:pPr marL="0" marR="0" lvl="0" indent="0" algn="just" rtl="0" eaLnBrk="1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</a:pPr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05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BDBBD-C87F-4594-9372-FBEF75379CDB}" type="datetimeFigureOut">
              <a:rPr lang="zh-TW" altLang="en-US" smtClean="0"/>
              <a:pPr/>
              <a:t>2016/3/10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C1AF-FB97-4D06-84DB-B7A6DC8920D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B31B-1D7E-40C7-8996-0952FE991D1A}" type="datetimeFigureOut">
              <a:rPr lang="en-US" noProof="0" smtClean="0"/>
              <a:pPr/>
              <a:t>3/10/2016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A671-CE41-4363-A714-D97DE2A6566F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760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7" Type="http://schemas.openxmlformats.org/officeDocument/2006/relationships/slide" Target="slide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8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9.tiff"/><Relationship Id="rId7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4.xml"/><Relationship Id="rId5" Type="http://schemas.openxmlformats.org/officeDocument/2006/relationships/slide" Target="slide4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0.xml"/><Relationship Id="rId7" Type="http://schemas.openxmlformats.org/officeDocument/2006/relationships/slide" Target="slide22.xml"/><Relationship Id="rId12" Type="http://schemas.openxmlformats.org/officeDocument/2006/relationships/slide" Target="slide2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1.xml"/><Relationship Id="rId11" Type="http://schemas.openxmlformats.org/officeDocument/2006/relationships/slide" Target="slide26.xml"/><Relationship Id="rId5" Type="http://schemas.openxmlformats.org/officeDocument/2006/relationships/slide" Target="slide20.xml"/><Relationship Id="rId10" Type="http://schemas.openxmlformats.org/officeDocument/2006/relationships/slide" Target="slide25.xml"/><Relationship Id="rId4" Type="http://schemas.openxmlformats.org/officeDocument/2006/relationships/slide" Target="slide19.xml"/><Relationship Id="rId9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ppsx/Ch07.ppsx" TargetMode="External"/><Relationship Id="rId2" Type="http://schemas.openxmlformats.org/officeDocument/2006/relationships/hyperlink" Target="../ppsx/Index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../ppsx/Ch05.ppsx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slide" Target="slide3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9.xml"/><Relationship Id="rId5" Type="http://schemas.openxmlformats.org/officeDocument/2006/relationships/slide" Target="slide10.xml"/><Relationship Id="rId4" Type="http://schemas.openxmlformats.org/officeDocument/2006/relationships/slide" Target="slide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7" Type="http://schemas.openxmlformats.org/officeDocument/2006/relationships/slide" Target="slide28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35.xml"/><Relationship Id="rId4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9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slide" Target="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slide" Target="slide29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slide" Target="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slide" Target="slide29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8.xml"/><Relationship Id="rId4" Type="http://schemas.openxmlformats.org/officeDocument/2006/relationships/slide" Target="slide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slide" Target="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slide" Target="slide36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7" Type="http://schemas.openxmlformats.org/officeDocument/2006/relationships/slide" Target="slide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8.xml"/><Relationship Id="rId5" Type="http://schemas.openxmlformats.org/officeDocument/2006/relationships/slide" Target="slide5.xml"/><Relationship Id="rId4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slide" Target="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slide" Target="slide39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slide" Target="slide39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7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互動多媒體網頁設計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張峻彬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545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6-2 </a:t>
            </a:r>
            <a:r>
              <a:rPr lang="zh-TW" altLang="en-US" smtClean="0"/>
              <a:t>固定寬度布局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固定寬度布局</a:t>
            </a:r>
            <a:r>
              <a:rPr lang="zh-TW" altLang="en-US" sz="1600" dirty="0" smtClean="0"/>
              <a:t>是指</a:t>
            </a:r>
            <a:r>
              <a:rPr lang="zh-TW" altLang="en-US" sz="2000" dirty="0" smtClean="0">
                <a:solidFill>
                  <a:srgbClr val="FF0000"/>
                </a:solidFill>
              </a:rPr>
              <a:t>不管視窗</a:t>
            </a:r>
            <a:r>
              <a:rPr lang="zh-TW" altLang="en-US" sz="1600" dirty="0" smtClean="0"/>
              <a:t>如何</a:t>
            </a:r>
            <a:r>
              <a:rPr lang="zh-TW" altLang="en-US" sz="2000" dirty="0" smtClean="0">
                <a:solidFill>
                  <a:srgbClr val="FF0000"/>
                </a:solidFill>
              </a:rPr>
              <a:t>變化</a:t>
            </a:r>
            <a:r>
              <a:rPr lang="zh-TW" altLang="en-US" sz="1600" dirty="0" smtClean="0"/>
              <a:t>，每一個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布局區塊寬度</a:t>
            </a:r>
            <a:r>
              <a:rPr lang="zh-TW" altLang="en-US" sz="1600" dirty="0" smtClean="0"/>
              <a:t>都</a:t>
            </a:r>
            <a:r>
              <a:rPr lang="zh-TW" altLang="en-US" sz="2000" dirty="0" smtClean="0">
                <a:solidFill>
                  <a:srgbClr val="FF0000"/>
                </a:solidFill>
              </a:rPr>
              <a:t>保持不變</a:t>
            </a:r>
            <a:r>
              <a:rPr lang="zh-TW" altLang="en-US" sz="1600" dirty="0" smtClean="0"/>
              <a:t>，這樣的布局方法有利於</a:t>
            </a:r>
            <a:r>
              <a:rPr lang="zh-TW" altLang="en-US" sz="2000" dirty="0" smtClean="0">
                <a:solidFill>
                  <a:srgbClr val="FF0000"/>
                </a:solidFill>
              </a:rPr>
              <a:t>統一網頁呈現效果</a:t>
            </a:r>
            <a:r>
              <a:rPr lang="zh-TW" altLang="en-US" sz="1600" dirty="0" smtClean="0"/>
              <a:t>，但在</a:t>
            </a:r>
            <a:r>
              <a:rPr lang="zh-TW" altLang="en-US" sz="2000" dirty="0" smtClean="0">
                <a:solidFill>
                  <a:srgbClr val="FF0000"/>
                </a:solidFill>
              </a:rPr>
              <a:t>設計網頁前</a:t>
            </a:r>
            <a:r>
              <a:rPr lang="zh-TW" altLang="en-US" sz="1600" dirty="0" smtClean="0"/>
              <a:t>，必須</a:t>
            </a:r>
            <a:r>
              <a:rPr lang="zh-TW" altLang="en-US" sz="2000" dirty="0" smtClean="0">
                <a:solidFill>
                  <a:srgbClr val="FF0000"/>
                </a:solidFill>
              </a:rPr>
              <a:t>考慮目標群體</a:t>
            </a:r>
            <a:r>
              <a:rPr lang="zh-TW" altLang="en-US" sz="1600" dirty="0" smtClean="0"/>
              <a:t>的主要</a:t>
            </a:r>
            <a:r>
              <a:rPr lang="zh-TW" altLang="en-US" sz="2000" dirty="0" smtClean="0">
                <a:solidFill>
                  <a:srgbClr val="FF0000"/>
                </a:solidFill>
              </a:rPr>
              <a:t>螢幕尺寸</a:t>
            </a:r>
            <a:r>
              <a:rPr lang="zh-TW" altLang="en-US" sz="1600" dirty="0" smtClean="0"/>
              <a:t>，使網頁在較多瀏覽器中能</a:t>
            </a:r>
            <a:r>
              <a:rPr lang="zh-TW" altLang="en-US" sz="2000" dirty="0" smtClean="0">
                <a:solidFill>
                  <a:srgbClr val="FF0000"/>
                </a:solidFill>
              </a:rPr>
              <a:t>呈現最佳效果</a:t>
            </a:r>
            <a:r>
              <a:rPr lang="zh-TW" altLang="en-US" sz="1600" dirty="0" smtClean="0"/>
              <a:t>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6-2-1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常見固定寬度布局版型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6-2-2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設計固定寬度網頁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6-2-1 </a:t>
            </a:r>
            <a:r>
              <a:rPr lang="zh-TW" altLang="en-US" smtClean="0"/>
              <a:t>常見固定寬度布局版型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固定寬度</a:t>
            </a:r>
            <a:r>
              <a:rPr lang="zh-TW" altLang="en-US" sz="1600" dirty="0" smtClean="0"/>
              <a:t>網頁布局主要考慮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區塊的寬度</a:t>
            </a:r>
            <a:r>
              <a:rPr lang="zh-TW" altLang="en-US" sz="1600" dirty="0" smtClean="0"/>
              <a:t>問題，</a:t>
            </a:r>
            <a:r>
              <a:rPr lang="zh-TW" altLang="en-US" sz="2000" dirty="0" smtClean="0">
                <a:solidFill>
                  <a:srgbClr val="FF0000"/>
                </a:solidFill>
              </a:rPr>
              <a:t>常見</a:t>
            </a:r>
            <a:r>
              <a:rPr lang="zh-TW" altLang="en-US" sz="1600" dirty="0" smtClean="0"/>
              <a:t>的版型包括</a:t>
            </a:r>
            <a:r>
              <a:rPr lang="zh-TW" altLang="en-US" sz="2000" dirty="0" smtClean="0">
                <a:solidFill>
                  <a:srgbClr val="FF0000"/>
                </a:solidFill>
              </a:rPr>
              <a:t>單列布局</a:t>
            </a:r>
            <a:r>
              <a:rPr lang="zh-TW" altLang="en-US" sz="1600" dirty="0" smtClean="0"/>
              <a:t>、「</a:t>
            </a:r>
            <a:r>
              <a:rPr lang="en-US" altLang="zh-TW" sz="2000" dirty="0" smtClean="0">
                <a:solidFill>
                  <a:srgbClr val="FF0000"/>
                </a:solidFill>
              </a:rPr>
              <a:t>1-2-1</a:t>
            </a:r>
            <a:r>
              <a:rPr lang="zh-TW" altLang="en-US" sz="1600" dirty="0" smtClean="0"/>
              <a:t>」固定寬度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</a:t>
            </a:r>
            <a:r>
              <a:rPr lang="zh-TW" altLang="en-US" sz="1600" dirty="0" smtClean="0"/>
              <a:t>及「</a:t>
            </a:r>
            <a:r>
              <a:rPr lang="en-US" altLang="zh-TW" sz="2000" dirty="0" smtClean="0">
                <a:solidFill>
                  <a:srgbClr val="FF0000"/>
                </a:solidFill>
              </a:rPr>
              <a:t>1-((1-2)+1)-1</a:t>
            </a:r>
            <a:r>
              <a:rPr lang="zh-TW" altLang="en-US" sz="1600" dirty="0" smtClean="0"/>
              <a:t>」固定寬度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</a:t>
            </a:r>
            <a:r>
              <a:rPr lang="zh-TW" altLang="en-US" sz="1600" dirty="0" smtClean="0"/>
              <a:t>。</a:t>
            </a:r>
          </a:p>
          <a:p>
            <a:pPr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單列布局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「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1-2-1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」固定寬度布局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「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1-((1-2)+1)-1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」固定寬度布局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單列布局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單列布局</a:t>
            </a:r>
            <a:r>
              <a:rPr lang="zh-TW" altLang="en-US" sz="1600" dirty="0" smtClean="0"/>
              <a:t>就是</a:t>
            </a:r>
            <a:r>
              <a:rPr lang="zh-TW" altLang="en-US" sz="2000" dirty="0" smtClean="0">
                <a:solidFill>
                  <a:srgbClr val="FF0000"/>
                </a:solidFill>
              </a:rPr>
              <a:t>每一個</a:t>
            </a:r>
            <a:r>
              <a:rPr lang="zh-TW" altLang="en-US" sz="1600" dirty="0" smtClean="0"/>
              <a:t>布局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皆為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網頁寬度</a:t>
            </a:r>
            <a:r>
              <a:rPr lang="zh-TW" altLang="en-US" sz="1600" dirty="0" smtClean="0"/>
              <a:t>，以</a:t>
            </a:r>
            <a:r>
              <a:rPr lang="zh-TW" altLang="en-US" sz="2000" dirty="0" smtClean="0">
                <a:solidFill>
                  <a:srgbClr val="FF0000"/>
                </a:solidFill>
              </a:rPr>
              <a:t>垂直方向</a:t>
            </a:r>
            <a:r>
              <a:rPr lang="zh-TW" altLang="en-US" sz="1600" dirty="0" smtClean="0"/>
              <a:t>逐漸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</a:t>
            </a:r>
            <a:r>
              <a:rPr lang="zh-TW" altLang="en-US" sz="1600" dirty="0" smtClean="0"/>
              <a:t>區塊個數，這種布局比較</a:t>
            </a:r>
            <a:r>
              <a:rPr lang="zh-TW" altLang="en-US" sz="2000" dirty="0" smtClean="0">
                <a:solidFill>
                  <a:srgbClr val="FF0000"/>
                </a:solidFill>
              </a:rPr>
              <a:t>自由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無須考慮</a:t>
            </a:r>
            <a:r>
              <a:rPr lang="zh-TW" altLang="en-US" sz="1600" dirty="0" smtClean="0"/>
              <a:t>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浮動</a:t>
            </a:r>
            <a:r>
              <a:rPr lang="zh-TW" altLang="en-US" sz="1600" dirty="0" smtClean="0"/>
              <a:t>問題。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/>
              <a:t>單列布局</a:t>
            </a:r>
            <a:endParaRPr lang="zh-TW" altLang="en-US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5123" name="Picture 3" descr="C:\Laura_2015\PPS\GR-H5C3JQ\Tif\Tif06\6-2-0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7" t="-124" r="207" b="63116"/>
          <a:stretch/>
        </p:blipFill>
        <p:spPr bwMode="auto">
          <a:xfrm>
            <a:off x="3666079" y="1230406"/>
            <a:ext cx="3381375" cy="1429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Laura_2015\PPS\GR-H5C3JQ\Tif\Tif06\6-2-0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32" b="35883"/>
          <a:stretch/>
        </p:blipFill>
        <p:spPr bwMode="auto">
          <a:xfrm>
            <a:off x="3666081" y="2652237"/>
            <a:ext cx="3381375" cy="103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Laura_2015\PPS\GR-H5C3JQ\Tif\Tif06\6-2-0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80" b="6101"/>
          <a:stretch/>
        </p:blipFill>
        <p:spPr bwMode="auto">
          <a:xfrm>
            <a:off x="3666081" y="3683369"/>
            <a:ext cx="3381375" cy="1163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Laura_2015\PPS\GR-H5C3JQ\Tif\Tif06\6-2-0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653" b="1"/>
          <a:stretch/>
        </p:blipFill>
        <p:spPr bwMode="auto">
          <a:xfrm>
            <a:off x="3666080" y="4855291"/>
            <a:ext cx="3381375" cy="20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57200" y="17692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圖：</a:t>
            </a:r>
            <a:r>
              <a:rPr lang="en-US" altLang="zh-TW" dirty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header</a:t>
            </a: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區塊</a:t>
            </a:r>
            <a:endParaRPr lang="zh-TW" altLang="en-US" dirty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圖：</a:t>
            </a:r>
            <a:r>
              <a:rPr lang="en-US" altLang="zh-TW" dirty="0" err="1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content_first</a:t>
            </a: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區塊</a:t>
            </a:r>
            <a:endParaRPr lang="zh-TW" altLang="en-US" dirty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圖： </a:t>
            </a:r>
            <a:r>
              <a:rPr lang="en-US" altLang="zh-TW" dirty="0" err="1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content_second</a:t>
            </a: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區塊</a:t>
            </a:r>
            <a:endParaRPr lang="zh-TW" altLang="en-US" dirty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圖： </a:t>
            </a:r>
            <a:r>
              <a:rPr lang="en-US" altLang="zh-TW" dirty="0"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footer</a:t>
            </a:r>
            <a:r>
              <a:rPr lang="zh-TW" altLang="en-US" dirty="0">
                <a:latin typeface="華康黑體 Std W5" pitchFamily="34" charset="-120"/>
                <a:ea typeface="華康黑體 Std W5" pitchFamily="34" charset="-120"/>
                <a:hlinkClick r:id="rId8" action="ppaction://hlinksldjump"/>
              </a:rPr>
              <a:t>區塊</a:t>
            </a:r>
            <a:endParaRPr lang="zh-TW" altLang="en-US" dirty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261506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「</a:t>
            </a:r>
            <a:r>
              <a:rPr lang="en-US" altLang="zh-TW" smtClean="0"/>
              <a:t>1-2-1</a:t>
            </a:r>
            <a:r>
              <a:rPr lang="zh-TW" altLang="en-US" smtClean="0"/>
              <a:t>」固定寬度布局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「</a:t>
            </a:r>
            <a:r>
              <a:rPr lang="en-US" altLang="zh-TW" sz="1600" dirty="0" smtClean="0"/>
              <a:t>1-2-1</a:t>
            </a:r>
            <a:r>
              <a:rPr lang="zh-TW" altLang="en-US" sz="1600" dirty="0" smtClean="0"/>
              <a:t>」布局結構是指</a:t>
            </a:r>
            <a:r>
              <a:rPr lang="zh-TW" altLang="en-US" sz="2000" dirty="0" smtClean="0">
                <a:solidFill>
                  <a:srgbClr val="FF0000"/>
                </a:solidFill>
              </a:rPr>
              <a:t>除了頂部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底部</a:t>
            </a:r>
            <a:r>
              <a:rPr lang="zh-TW" altLang="en-US" sz="1600" dirty="0" smtClean="0"/>
              <a:t>兩個區塊外，</a:t>
            </a:r>
            <a:r>
              <a:rPr lang="zh-TW" altLang="en-US" sz="2000" dirty="0" smtClean="0">
                <a:solidFill>
                  <a:srgbClr val="FF0000"/>
                </a:solidFill>
              </a:rPr>
              <a:t>中間區塊分為左右</a:t>
            </a:r>
            <a:r>
              <a:rPr lang="zh-TW" altLang="en-US" sz="1600" dirty="0" smtClean="0"/>
              <a:t>兩個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通常</a:t>
            </a:r>
            <a:r>
              <a:rPr lang="zh-TW" altLang="en-US" sz="1600" dirty="0" smtClean="0"/>
              <a:t>分為</a:t>
            </a:r>
            <a:r>
              <a:rPr lang="zh-TW" altLang="en-US" sz="2000" dirty="0" smtClean="0">
                <a:solidFill>
                  <a:srgbClr val="FF0000"/>
                </a:solidFill>
              </a:rPr>
              <a:t>一大一小</a:t>
            </a:r>
            <a:r>
              <a:rPr lang="zh-TW" altLang="en-US" sz="1600" dirty="0" smtClean="0"/>
              <a:t>尺寸，儘量避免左右對稱排版，否則會顯得呆板。</a:t>
            </a:r>
          </a:p>
          <a:p>
            <a:pPr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 「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1-2-1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」固定寬度布局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dirty="0" smtClean="0"/>
              <a:t>「</a:t>
            </a:r>
            <a:r>
              <a:rPr lang="en-US" altLang="zh-TW" dirty="0" smtClean="0"/>
              <a:t>1-2-1</a:t>
            </a:r>
            <a:r>
              <a:rPr lang="zh-TW" altLang="en-US" dirty="0" smtClean="0"/>
              <a:t>」固定寬度布局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194" name="Picture 2" descr="C:\Laura_2015\PPS\GR-H5C3JQ\Tif\Tif06\6-2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41322"/>
            <a:ext cx="2952328" cy="340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「</a:t>
            </a:r>
            <a:r>
              <a:rPr lang="en-US" altLang="zh-TW" smtClean="0"/>
              <a:t>1-((1-2)+1)-1</a:t>
            </a:r>
            <a:r>
              <a:rPr lang="zh-TW" altLang="en-US" smtClean="0"/>
              <a:t>」固定寬度布局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「</a:t>
            </a:r>
            <a:r>
              <a:rPr lang="en-US" altLang="zh-TW" sz="2000" dirty="0" smtClean="0">
                <a:solidFill>
                  <a:srgbClr val="FF0000"/>
                </a:solidFill>
              </a:rPr>
              <a:t>1-((1-2)+1)-1</a:t>
            </a:r>
            <a:r>
              <a:rPr lang="zh-TW" altLang="en-US" sz="2000" dirty="0" smtClean="0">
                <a:solidFill>
                  <a:srgbClr val="FF0000"/>
                </a:solidFill>
              </a:rPr>
              <a:t>」</a:t>
            </a:r>
            <a:r>
              <a:rPr lang="zh-TW" altLang="en-US" sz="1600" dirty="0" smtClean="0"/>
              <a:t>布局其實</a:t>
            </a:r>
            <a:r>
              <a:rPr lang="zh-TW" altLang="en-US" sz="2000" dirty="0" smtClean="0">
                <a:solidFill>
                  <a:srgbClr val="FF0000"/>
                </a:solidFill>
              </a:rPr>
              <a:t>屬於「</a:t>
            </a:r>
            <a:r>
              <a:rPr lang="en-US" altLang="zh-TW" sz="2000" dirty="0" smtClean="0">
                <a:solidFill>
                  <a:srgbClr val="FF0000"/>
                </a:solidFill>
              </a:rPr>
              <a:t>1-2-1</a:t>
            </a:r>
            <a:r>
              <a:rPr lang="zh-TW" altLang="en-US" sz="2000" dirty="0" smtClean="0">
                <a:solidFill>
                  <a:srgbClr val="FF0000"/>
                </a:solidFill>
              </a:rPr>
              <a:t>」</a:t>
            </a:r>
            <a:r>
              <a:rPr lang="zh-TW" altLang="en-US" sz="1600" dirty="0" smtClean="0"/>
              <a:t>方式，只是</a:t>
            </a:r>
            <a:r>
              <a:rPr lang="zh-TW" altLang="en-US" sz="2000" dirty="0" smtClean="0">
                <a:solidFill>
                  <a:srgbClr val="FF0000"/>
                </a:solidFill>
              </a:rPr>
              <a:t>將其中一個區塊劃分</a:t>
            </a:r>
            <a:r>
              <a:rPr lang="zh-TW" altLang="en-US" sz="1600" dirty="0" smtClean="0"/>
              <a:t>為多個區塊，相當於在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內重新</a:t>
            </a:r>
            <a:r>
              <a:rPr lang="zh-TW" altLang="en-US" sz="2000" dirty="0" smtClean="0">
                <a:solidFill>
                  <a:srgbClr val="FF0000"/>
                </a:solidFill>
              </a:rPr>
              <a:t>再做一次「</a:t>
            </a:r>
            <a:r>
              <a:rPr lang="en-US" altLang="zh-TW" sz="2000" dirty="0" smtClean="0">
                <a:solidFill>
                  <a:srgbClr val="FF0000"/>
                </a:solidFill>
              </a:rPr>
              <a:t>1-2-1</a:t>
            </a:r>
            <a:r>
              <a:rPr lang="zh-TW" altLang="en-US" sz="2000" dirty="0" smtClean="0">
                <a:solidFill>
                  <a:srgbClr val="FF0000"/>
                </a:solidFill>
              </a:rPr>
              <a:t>」</a:t>
            </a:r>
            <a:r>
              <a:rPr lang="zh-TW" altLang="en-US" sz="1600" dirty="0" smtClean="0"/>
              <a:t>布局。當</a:t>
            </a:r>
            <a:r>
              <a:rPr lang="zh-TW" altLang="en-US" sz="2000" dirty="0" smtClean="0">
                <a:solidFill>
                  <a:srgbClr val="FF0000"/>
                </a:solidFill>
              </a:rPr>
              <a:t>需要在頁面</a:t>
            </a:r>
            <a:r>
              <a:rPr lang="zh-TW" altLang="en-US" sz="1600" dirty="0" smtClean="0"/>
              <a:t>中</a:t>
            </a:r>
            <a:r>
              <a:rPr lang="zh-TW" altLang="en-US" sz="2000" dirty="0" smtClean="0">
                <a:solidFill>
                  <a:srgbClr val="FF0000"/>
                </a:solidFill>
              </a:rPr>
              <a:t>列出多個清單項目</a:t>
            </a:r>
            <a:r>
              <a:rPr lang="zh-TW" altLang="en-US" sz="1600" dirty="0" smtClean="0"/>
              <a:t>時，可考慮使用這一種布局方式。</a:t>
            </a:r>
          </a:p>
          <a:p>
            <a:pPr algn="just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 「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1-((1-2)+1)-1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」固定寬度布局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「</a:t>
            </a:r>
            <a:r>
              <a:rPr lang="en-US" altLang="zh-TW" smtClean="0"/>
              <a:t>1-((1-2)+1)-1</a:t>
            </a:r>
            <a:r>
              <a:rPr lang="zh-TW" altLang="en-US" smtClean="0"/>
              <a:t>」固定寬度布局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218" name="Picture 2" descr="C:\Laura_2015\PPS\GR-H5C3JQ\Tif\Tif06\6-2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491630"/>
            <a:ext cx="3096344" cy="356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6-2-2 </a:t>
            </a:r>
            <a:r>
              <a:rPr lang="zh-TW" altLang="en-US" smtClean="0"/>
              <a:t>設計固定寬度網頁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不管哪一種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</a:t>
            </a:r>
            <a:r>
              <a:rPr lang="zh-TW" altLang="en-US" sz="1600" dirty="0" smtClean="0"/>
              <a:t>的網頁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</a:t>
            </a:r>
            <a:r>
              <a:rPr lang="zh-TW" altLang="en-US" sz="1600" dirty="0" smtClean="0"/>
              <a:t>方式，都需要</a:t>
            </a:r>
            <a:r>
              <a:rPr lang="zh-TW" altLang="en-US" sz="2000" dirty="0" smtClean="0">
                <a:solidFill>
                  <a:srgbClr val="FF0000"/>
                </a:solidFill>
              </a:rPr>
              <a:t>指定區塊寬度</a:t>
            </a:r>
            <a:r>
              <a:rPr lang="zh-TW" altLang="en-US" sz="1600" dirty="0" smtClean="0"/>
              <a:t>，同時</a:t>
            </a:r>
            <a:r>
              <a:rPr lang="zh-TW" altLang="en-US" sz="2000" dirty="0" smtClean="0">
                <a:solidFill>
                  <a:srgbClr val="FF0000"/>
                </a:solidFill>
              </a:rPr>
              <a:t>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float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調整</a:t>
            </a:r>
            <a:r>
              <a:rPr lang="zh-TW" altLang="en-US" sz="1600" dirty="0" smtClean="0"/>
              <a:t>區塊的</a:t>
            </a:r>
            <a:r>
              <a:rPr lang="zh-TW" altLang="en-US" sz="2000" dirty="0" smtClean="0">
                <a:solidFill>
                  <a:srgbClr val="FF0000"/>
                </a:solidFill>
              </a:rPr>
              <a:t>浮動</a:t>
            </a:r>
            <a:r>
              <a:rPr lang="zh-TW" altLang="en-US" sz="1600" dirty="0" smtClean="0"/>
              <a:t>，進而組成結構嚴謹的網頁效果。本例將以「</a:t>
            </a:r>
            <a:r>
              <a:rPr lang="en-US" altLang="zh-TW" sz="1600" dirty="0" smtClean="0"/>
              <a:t>1-2-1</a:t>
            </a:r>
            <a:r>
              <a:rPr lang="zh-TW" altLang="en-US" sz="1600" dirty="0" smtClean="0"/>
              <a:t>」固定寬度布局為例，從建立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程式碼到加入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樣式表調整結構等步驟，設計一個「</a:t>
            </a:r>
            <a:r>
              <a:rPr lang="en-US" altLang="zh-TW" sz="1600" dirty="0" smtClean="0"/>
              <a:t>1-2-1</a:t>
            </a:r>
            <a:r>
              <a:rPr lang="zh-TW" altLang="en-US" sz="1600" dirty="0" smtClean="0"/>
              <a:t>」固定寬度布局網頁。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0" name="文字版面配置區 2"/>
          <p:cNvSpPr txBox="1">
            <a:spLocks/>
          </p:cNvSpPr>
          <p:nvPr/>
        </p:nvSpPr>
        <p:spPr>
          <a:xfrm>
            <a:off x="457200" y="2283718"/>
            <a:ext cx="8229600" cy="2019671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/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Step1.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加入結構區塊</a:t>
            </a: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Step2.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增加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header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區塊內容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Step3.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增加</a:t>
            </a:r>
            <a:r>
              <a:rPr kumimoji="0" lang="en-US" altLang="zh-TW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side_bar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區塊內容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Step4.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增加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content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區塊內容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Step5.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加入版權說明內容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Step6.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增加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CSS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樣式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Step7.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設定各區塊定位效果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Step8.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設定網頁內容效果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just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Step9.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加入</a:t>
            </a:r>
            <a:r>
              <a:rPr kumimoji="0" lang="en-US" altLang="zh-TW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jQuery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2" action="ppaction://hlinksldjump"/>
              </a:rPr>
              <a:t>程式碼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加入結構區塊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42" name="Picture 2" descr="C:\Laura_2015\PPS\GR-H5C3JQ\Tif\Tif06\6-2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６</a:t>
            </a: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靈活的</a:t>
            </a: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CSS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進階布局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9634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隨著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行動裝置普及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，網頁設計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布局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需要靈活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變通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，除了固定寬度的欄位式布局，還可設計成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自動調整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視窗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寬度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的布局方式，使網頁得以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跨裝置瀏覽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。本章首先說明網頁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布局常用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div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、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span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標籤，提升網頁布局的靈活性，再分別介紹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固定寬度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與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自動調整寬度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的網頁布局方式，最後應用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媒體查詢功能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，讓網頁具備根據視窗大小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自動調整布局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效果。</a:t>
            </a:r>
          </a:p>
        </p:txBody>
      </p:sp>
      <p:sp>
        <p:nvSpPr>
          <p:cNvPr id="12" name="圓角化對角線角落矩形 11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pres?slideindex=1&amp;slidetitle="/>
              </a:rPr>
              <a:t>大綱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4" name="圓角化對角線角落矩形 1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pres?slideindex=1&amp;slidetitle="/>
              </a:rPr>
              <a:t>下一章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5" name="圓角化對角線角落矩形 14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pres?slideindex=1&amp;slidetitle="/>
              </a:rPr>
              <a:t>上一章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6" name="圓角化對角線角落矩形 15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endshow"/>
              </a:rPr>
              <a:t>離開</a:t>
            </a:r>
            <a:endParaRPr lang="en-US" altLang="zh-TW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開始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增加</a:t>
            </a:r>
            <a:r>
              <a:rPr lang="en-US" altLang="zh-TW" sz="3200" smtClean="0"/>
              <a:t>header</a:t>
            </a:r>
            <a:r>
              <a:rPr lang="zh-TW" altLang="en-US" sz="3200" smtClean="0"/>
              <a:t>區塊內容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1266" name="Picture 2" descr="C:\Laura_2015\PPS\GR-H5C3JQ\Tif\Tif06\6-2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50" y="14910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增加</a:t>
            </a:r>
            <a:r>
              <a:rPr lang="en-US" altLang="zh-TW" sz="3200" smtClean="0"/>
              <a:t>side_bar</a:t>
            </a:r>
            <a:r>
              <a:rPr lang="zh-TW" altLang="en-US" sz="3200" smtClean="0"/>
              <a:t>區塊內容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R="0" lvl="0" rtl="0"/>
            <a:r>
              <a:rPr lang="zh-TW" altLang="en-US" kern="100" baseline="0" smtClean="0">
                <a:solidFill>
                  <a:srgbClr val="0000FF"/>
                </a:solidFill>
                <a:latin typeface="Myriad Pro"/>
                <a:ea typeface="微軟正黑體"/>
              </a:rPr>
              <a:t>圖</a:t>
            </a:r>
            <a:r>
              <a:rPr lang="en-US" altLang="zh-TW" kern="100" baseline="0" smtClean="0">
                <a:solidFill>
                  <a:srgbClr val="0000FF"/>
                </a:solidFill>
                <a:latin typeface="Myriad Pro"/>
                <a:ea typeface="微軟正黑體"/>
              </a:rPr>
              <a:t>6-2-07</a:t>
            </a:r>
            <a:r>
              <a:rPr lang="zh-TW" altLang="en-US" kern="100" baseline="0" smtClean="0">
                <a:solidFill>
                  <a:srgbClr val="0000FF"/>
                </a:solidFill>
                <a:latin typeface="Myriad Pro"/>
                <a:ea typeface="微軟正黑體"/>
              </a:rPr>
              <a:t>（）</a:t>
            </a:r>
            <a:r>
              <a:rPr lang="zh-TW" altLang="en-US" kern="100" baseline="0" smtClean="0">
                <a:solidFill>
                  <a:srgbClr val="0000FF"/>
                </a:solidFill>
                <a:latin typeface="Times New Roman"/>
                <a:ea typeface="微軟正黑體"/>
              </a:rPr>
              <a:t/>
            </a:r>
            <a:br>
              <a:rPr lang="zh-TW" altLang="en-US" kern="100" baseline="0" smtClean="0">
                <a:solidFill>
                  <a:srgbClr val="0000FF"/>
                </a:solidFill>
                <a:latin typeface="Times New Roman"/>
                <a:ea typeface="微軟正黑體"/>
              </a:rPr>
            </a:br>
            <a:endParaRPr lang="zh-TW" altLang="en-US" kern="100" baseline="0" smtClean="0">
              <a:solidFill>
                <a:srgbClr val="0000FF"/>
              </a:solidFill>
              <a:latin typeface="Times New Roman"/>
              <a:ea typeface="微軟正黑體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2290" name="Picture 2" descr="C:\Laura_2015\PPS\GR-H5C3JQ\Tif\Tif06\6-2-0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28212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增加</a:t>
            </a:r>
            <a:r>
              <a:rPr lang="en-US" altLang="zh-TW" sz="3200" smtClean="0"/>
              <a:t>content</a:t>
            </a:r>
            <a:r>
              <a:rPr lang="zh-TW" altLang="en-US" sz="3200" smtClean="0"/>
              <a:t>區塊內容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3314" name="Picture 2" descr="C:\Laura_2015\PPS\GR-H5C3JQ\Tif\Tif06\6-2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838" y="1475160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加入版權說明內容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4338" name="Picture 2" descr="C:\Laura_2015\PPS\GR-H5C3JQ\Tif\Tif06\6-2-0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9002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增加</a:t>
            </a:r>
            <a:r>
              <a:rPr lang="en-US" altLang="zh-TW" sz="3200" smtClean="0"/>
              <a:t>CSS</a:t>
            </a:r>
            <a:r>
              <a:rPr lang="zh-TW" altLang="en-US" sz="3200" smtClean="0"/>
              <a:t>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5362" name="Picture 2" descr="C:\Laura_2015\PPS\GR-H5C3JQ\Tif\Tif06\6-2-1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910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Step7. </a:t>
            </a:r>
            <a:r>
              <a:rPr lang="zh-TW" altLang="en-US" sz="3200" smtClean="0"/>
              <a:t>設定各區塊定位效果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6386" name="Picture 2" descr="C:\Laura_2015\PPS\GR-H5C3JQ\Tif\Tif06\6-2-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3" y="1339357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Step8. </a:t>
            </a:r>
            <a:r>
              <a:rPr lang="zh-TW" altLang="en-US" sz="3200" smtClean="0"/>
              <a:t>設定網頁內容效果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7410" name="Picture 2" descr="C:\Laura_2015\PPS\GR-H5C3JQ\Tif\Tif06\6-2-12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9101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Laura_2015\PPS\GR-H5C3JQ\Tif\Tif06\6-2-12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90" y="1786679"/>
            <a:ext cx="3832100" cy="287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Step9. </a:t>
            </a:r>
            <a:r>
              <a:rPr lang="zh-TW" altLang="en-US" sz="3200" smtClean="0"/>
              <a:t>加入</a:t>
            </a:r>
            <a:r>
              <a:rPr lang="en-US" altLang="zh-TW" sz="3200" smtClean="0"/>
              <a:t>jQuery</a:t>
            </a:r>
            <a:r>
              <a:rPr lang="zh-TW" altLang="en-US" sz="3200" smtClean="0"/>
              <a:t>程式碼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8434" name="Picture 2" descr="C:\Laura_2015\PPS\GR-H5C3JQ\Tif\Tif06\6-2-13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1010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Laura_2015\PPS\GR-H5C3JQ\Tif\Tif06\6-2-13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04938"/>
            <a:ext cx="4291227" cy="3218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6-3 </a:t>
            </a:r>
            <a:r>
              <a:rPr lang="zh-TW" altLang="en-US" smtClean="0"/>
              <a:t>固定與自動調整布局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2000" dirty="0" smtClean="0">
                <a:solidFill>
                  <a:srgbClr val="FF0000"/>
                </a:solidFill>
              </a:rPr>
              <a:t>固定的區塊寬度</a:t>
            </a:r>
            <a:r>
              <a:rPr lang="zh-TW" altLang="en-US" sz="1600" dirty="0" smtClean="0"/>
              <a:t>對於網頁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整體結構</a:t>
            </a:r>
            <a:r>
              <a:rPr lang="zh-TW" altLang="en-US" sz="1600" dirty="0" smtClean="0"/>
              <a:t>比較有利，若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固定某</a:t>
            </a:r>
            <a:r>
              <a:rPr lang="zh-TW" altLang="en-US" sz="1600" dirty="0" smtClean="0"/>
              <a:t>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而讓</a:t>
            </a:r>
            <a:r>
              <a:rPr lang="zh-TW" altLang="en-US" sz="2000" dirty="0" smtClean="0">
                <a:solidFill>
                  <a:srgbClr val="FF0000"/>
                </a:solidFill>
              </a:rPr>
              <a:t>另一個區塊</a:t>
            </a:r>
            <a:r>
              <a:rPr lang="zh-TW" altLang="en-US" sz="1600" dirty="0" smtClean="0"/>
              <a:t>隨著瀏覽器的大小變化而</a:t>
            </a:r>
            <a:r>
              <a:rPr lang="zh-TW" altLang="en-US" sz="2000" dirty="0" smtClean="0">
                <a:solidFill>
                  <a:srgbClr val="FF0000"/>
                </a:solidFill>
              </a:rPr>
              <a:t>自動調整</a:t>
            </a:r>
            <a:r>
              <a:rPr lang="zh-TW" altLang="en-US" sz="1600" dirty="0" smtClean="0"/>
              <a:t>大小，這一種布局方法能</a:t>
            </a:r>
            <a:r>
              <a:rPr lang="zh-TW" altLang="en-US" sz="2000" dirty="0" smtClean="0">
                <a:solidFill>
                  <a:srgbClr val="FF0000"/>
                </a:solidFill>
              </a:rPr>
              <a:t>讓網頁適應</a:t>
            </a:r>
            <a:r>
              <a:rPr lang="zh-TW" altLang="en-US" sz="1600" dirty="0" smtClean="0"/>
              <a:t>電腦與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不同尺寸</a:t>
            </a:r>
            <a:r>
              <a:rPr lang="zh-TW" altLang="en-US" sz="1600" dirty="0" smtClean="0"/>
              <a:t>的行動裝置。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6-3-1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左右欄固定，中間欄自動調整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6-3-2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未知高度的自動調整布局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6-3-1 </a:t>
            </a:r>
            <a:r>
              <a:rPr lang="zh-TW" altLang="en-US" smtClean="0"/>
              <a:t>左右欄固定，中間欄自動調整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以左中右</a:t>
            </a:r>
            <a:r>
              <a:rPr lang="zh-TW" altLang="en-US" sz="2000" dirty="0" smtClean="0">
                <a:solidFill>
                  <a:srgbClr val="FF0000"/>
                </a:solidFill>
              </a:rPr>
              <a:t>三欄布局</a:t>
            </a:r>
            <a:r>
              <a:rPr lang="zh-TW" altLang="en-US" sz="1600" dirty="0" smtClean="0"/>
              <a:t>方式為例，</a:t>
            </a:r>
            <a:r>
              <a:rPr lang="zh-TW" altLang="en-US" sz="2000" dirty="0" smtClean="0">
                <a:solidFill>
                  <a:srgbClr val="FF0000"/>
                </a:solidFill>
              </a:rPr>
              <a:t>左右欄</a:t>
            </a:r>
            <a:r>
              <a:rPr lang="zh-TW" altLang="en-US" sz="1600" dirty="0" smtClean="0"/>
              <a:t>是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固定寬度</a:t>
            </a:r>
            <a:r>
              <a:rPr lang="zh-TW" altLang="en-US" sz="1600" dirty="0" smtClean="0"/>
              <a:t>的，而</a:t>
            </a:r>
            <a:r>
              <a:rPr lang="zh-TW" altLang="en-US" sz="2000" dirty="0" smtClean="0">
                <a:solidFill>
                  <a:srgbClr val="FF0000"/>
                </a:solidFill>
              </a:rPr>
              <a:t>中間欄</a:t>
            </a:r>
            <a:r>
              <a:rPr lang="zh-TW" altLang="en-US" sz="1600" dirty="0" smtClean="0"/>
              <a:t>則</a:t>
            </a:r>
            <a:r>
              <a:rPr lang="zh-TW" altLang="en-US" sz="2000" dirty="0" smtClean="0">
                <a:solidFill>
                  <a:srgbClr val="FF0000"/>
                </a:solidFill>
              </a:rPr>
              <a:t>根據</a:t>
            </a:r>
            <a:r>
              <a:rPr lang="zh-TW" altLang="en-US" sz="1600" dirty="0" smtClean="0"/>
              <a:t>瀏覽器</a:t>
            </a:r>
            <a:r>
              <a:rPr lang="zh-TW" altLang="en-US" sz="2000" dirty="0" smtClean="0">
                <a:solidFill>
                  <a:srgbClr val="FF0000"/>
                </a:solidFill>
              </a:rPr>
              <a:t>視窗大小而變化</a:t>
            </a:r>
            <a:r>
              <a:rPr lang="zh-TW" altLang="en-US" sz="1600" dirty="0" smtClean="0"/>
              <a:t>。這一種布局方法</a:t>
            </a:r>
            <a:r>
              <a:rPr lang="zh-TW" altLang="en-US" sz="2000" dirty="0" smtClean="0"/>
              <a:t>關鍵</a:t>
            </a:r>
            <a:r>
              <a:rPr lang="zh-TW" altLang="en-US" sz="1600" dirty="0" smtClean="0"/>
              <a:t>是讓</a:t>
            </a:r>
            <a:r>
              <a:rPr lang="zh-TW" altLang="en-US" sz="2000" dirty="0" smtClean="0">
                <a:solidFill>
                  <a:srgbClr val="FF0000"/>
                </a:solidFill>
              </a:rPr>
              <a:t>左右兩欄</a:t>
            </a:r>
            <a:r>
              <a:rPr lang="zh-TW" altLang="en-US" sz="1600" dirty="0" smtClean="0"/>
              <a:t>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分別靠左、右浮動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中間欄</a:t>
            </a:r>
            <a:r>
              <a:rPr lang="zh-TW" altLang="en-US" sz="1600" dirty="0" smtClean="0"/>
              <a:t>則以</a:t>
            </a:r>
            <a:r>
              <a:rPr lang="zh-TW" altLang="en-US" sz="2000" dirty="0" smtClean="0">
                <a:solidFill>
                  <a:srgbClr val="FF0000"/>
                </a:solidFill>
              </a:rPr>
              <a:t>調整邊距</a:t>
            </a:r>
            <a:r>
              <a:rPr lang="zh-TW" altLang="en-US" sz="1600" dirty="0" smtClean="0"/>
              <a:t>來</a:t>
            </a:r>
            <a:r>
              <a:rPr lang="zh-TW" altLang="en-US" sz="2000" dirty="0" smtClean="0">
                <a:solidFill>
                  <a:srgbClr val="FF0000"/>
                </a:solidFill>
              </a:rPr>
              <a:t>確定排版位置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最外層區塊</a:t>
            </a:r>
            <a:r>
              <a:rPr lang="zh-TW" altLang="en-US" sz="1600" dirty="0" smtClean="0"/>
              <a:t>必須使用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百分比</a:t>
            </a:r>
            <a:r>
              <a:rPr lang="zh-TW" altLang="en-US" sz="1600" dirty="0" smtClean="0"/>
              <a:t>作為</a:t>
            </a:r>
            <a:r>
              <a:rPr lang="zh-TW" altLang="en-US" sz="2000" dirty="0" smtClean="0">
                <a:solidFill>
                  <a:srgbClr val="FF0000"/>
                </a:solidFill>
              </a:rPr>
              <a:t>寬度單位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中間欄區塊</a:t>
            </a:r>
            <a:r>
              <a:rPr lang="zh-TW" altLang="en-US" sz="1600" dirty="0" smtClean="0"/>
              <a:t>則</a:t>
            </a:r>
            <a:r>
              <a:rPr lang="zh-TW" altLang="en-US" sz="2000" dirty="0" smtClean="0">
                <a:solidFill>
                  <a:srgbClr val="FF0000"/>
                </a:solidFill>
              </a:rPr>
              <a:t>不設定</a:t>
            </a:r>
            <a:r>
              <a:rPr lang="zh-TW" altLang="en-US" sz="1600" dirty="0" smtClean="0"/>
              <a:t>具體</a:t>
            </a:r>
            <a:r>
              <a:rPr lang="zh-TW" altLang="en-US" sz="2000" dirty="0" smtClean="0">
                <a:solidFill>
                  <a:srgbClr val="FF0000"/>
                </a:solidFill>
              </a:rPr>
              <a:t>寬度</a:t>
            </a:r>
            <a:r>
              <a:rPr lang="zh-TW" altLang="en-US" sz="1600" dirty="0" smtClean="0"/>
              <a:t>。</a:t>
            </a:r>
            <a:r>
              <a:rPr lang="zh-TW" altLang="en-US" sz="2000" dirty="0" smtClean="0">
                <a:solidFill>
                  <a:srgbClr val="FF0000"/>
                </a:solidFill>
              </a:rPr>
              <a:t>由於</a:t>
            </a:r>
            <a:r>
              <a:rPr lang="zh-TW" altLang="en-US" sz="1600" dirty="0" smtClean="0"/>
              <a:t>自動調整寬度的排版</a:t>
            </a:r>
            <a:r>
              <a:rPr lang="zh-TW" altLang="en-US" sz="2000" dirty="0" smtClean="0">
                <a:solidFill>
                  <a:srgbClr val="FF0000"/>
                </a:solidFill>
              </a:rPr>
              <a:t>寬度不固定</a:t>
            </a:r>
            <a:r>
              <a:rPr lang="zh-TW" altLang="en-US" sz="1600" dirty="0" smtClean="0"/>
              <a:t>，因此建議</a:t>
            </a:r>
            <a:r>
              <a:rPr lang="zh-TW" altLang="en-US" sz="2000" dirty="0" smtClean="0">
                <a:solidFill>
                  <a:srgbClr val="FF0000"/>
                </a:solidFill>
              </a:rPr>
              <a:t>儘量減少使用影像</a:t>
            </a:r>
            <a:r>
              <a:rPr lang="zh-TW" altLang="en-US" sz="1600" dirty="0" smtClean="0"/>
              <a:t>背景，避免由於寬度變化而影響網頁效果。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加入網頁布局標籤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在各區塊內加入對應的內容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自訂標籤樣式與設定最外層區塊寬度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規劃網頁布局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輸入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</a:rPr>
              <a:t>程式碼，設定區塊內容的呈現效果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Step6.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顯示網頁大小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6" action="ppaction://hlinksldjump"/>
            </a:endParaRPr>
          </a:p>
          <a:p>
            <a:pPr algn="just"/>
            <a:endParaRPr lang="zh-TW" altLang="en-US" sz="16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化對角線角落矩形 21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firstslide"/>
              </a:rPr>
              <a:t>回章首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TW" altLang="en-US" dirty="0" smtClean="0"/>
              <a:t>目錄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2555776" y="1347615"/>
            <a:ext cx="6131024" cy="331236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6-1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善用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Div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與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span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標籤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6-2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固定寬度布局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6-3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固定與自動調整布局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6-4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　初識媒體查詢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" action="ppaction://noaction"/>
              </a:rPr>
              <a:t>6-5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" action="ppaction://noaction"/>
              </a:rPr>
              <a:t>　實力評量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加入網頁布局標籤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9458" name="Picture 2" descr="C:\Laura_2015\PPS\GR-H5C3JQ\Tif\Tif06\6-3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9622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Step2. </a:t>
            </a:r>
            <a:r>
              <a:rPr lang="zh-TW" altLang="en-US" sz="3200" dirty="0" smtClean="0"/>
              <a:t>增加區塊內容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273667"/>
            <a:ext cx="7344816" cy="381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自訂標籤樣式與設定最外層區塊寬度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482" name="Picture 2" descr="C:\Laura_2015\PPS\GR-H5C3JQ\Tif\Tif06\6-3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54" y="134761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Step4. </a:t>
            </a:r>
            <a:r>
              <a:rPr lang="zh-TW" altLang="en-US" sz="3200" dirty="0" smtClean="0"/>
              <a:t>規劃網頁布局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1506" name="Picture 2" descr="C:\Laura_2015\PPS\GR-H5C3JQ\Tif\Tif06\6-3-04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5575"/>
            <a:ext cx="4216533" cy="31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Laura_2015\PPS\GR-H5C3JQ\Tif\Tif06\6-3-04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545" y="1480740"/>
            <a:ext cx="4171825" cy="312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just">
              <a:buClr>
                <a:schemeClr val="folHlink"/>
              </a:buClr>
            </a:pPr>
            <a:r>
              <a:rPr lang="en-US" altLang="zh-TW" sz="3200" dirty="0">
                <a:latin typeface="華康黑體 Std W5" pitchFamily="34" charset="-120"/>
                <a:ea typeface="華康黑體 Std W5" pitchFamily="34" charset="-120"/>
              </a:rPr>
              <a:t>Step5. </a:t>
            </a:r>
            <a:r>
              <a:rPr lang="zh-TW" altLang="en-US" sz="3200" dirty="0" smtClean="0">
                <a:latin typeface="華康黑體 Std W5" pitchFamily="34" charset="-120"/>
                <a:ea typeface="華康黑體 Std W5" pitchFamily="34" charset="-120"/>
              </a:rPr>
              <a:t>設定</a:t>
            </a:r>
            <a:r>
              <a:rPr lang="zh-TW" altLang="en-US" sz="3200" dirty="0">
                <a:latin typeface="華康黑體 Std W5" pitchFamily="34" charset="-120"/>
                <a:ea typeface="華康黑體 Std W5" pitchFamily="34" charset="-120"/>
              </a:rPr>
              <a:t>區塊內容的呈現效果</a:t>
            </a:r>
            <a:endParaRPr lang="zh-TW" altLang="en-US" sz="3200" dirty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1289871"/>
            <a:ext cx="7092617" cy="3743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0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顯示網頁大小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2530" name="Picture 2" descr="C:\Laura_2015\PPS\GR-H5C3JQ\Tif\Tif06\6-3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6-3-2 </a:t>
            </a:r>
            <a:r>
              <a:rPr lang="zh-TW" altLang="en-US" smtClean="0"/>
              <a:t>未知高度的自動調整布局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自動調整寬度區塊於變更寬度後，高度也會隨之變化，設定指定的區塊高度顯然是不適合的，但如果自動調整高度，又會出現高度不對齊的現象，對於有不同區塊背景顏色的更加糟糕，應該如何做到對齊效果？首先要增加一個區塊包圍中間三個區塊，再加入多個背景圖片，分別作為左右區塊背景，如此就能在視覺上消除不整齊的效果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加入區塊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設定區塊背景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加入區塊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3554" name="Picture 2" descr="C:\Laura_2015\PPS\GR-H5C3JQ\Tif\Tif06\6-3-07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06545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Laura_2015\PPS\GR-H5C3JQ\Tif\Tif06\6-3-07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849" y="1530293"/>
            <a:ext cx="3894750" cy="29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設定區塊背景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4578" name="Picture 2" descr="C:\Laura_2015\PPS\GR-H5C3JQ\Tif\Tif06\6-3-0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6-4 </a:t>
            </a:r>
            <a:r>
              <a:rPr lang="zh-TW" altLang="en-US" smtClean="0"/>
              <a:t>初識媒體查詢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媒體查詢功能是在加入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樣式表中加入「</a:t>
            </a:r>
            <a:r>
              <a:rPr lang="en-US" altLang="zh-TW" sz="1600" dirty="0" smtClean="0"/>
              <a:t>@media screen and(){}</a:t>
            </a:r>
            <a:r>
              <a:rPr lang="zh-TW" altLang="en-US" sz="1600" dirty="0" smtClean="0"/>
              <a:t>」語法，括號內加入視窗大小，再根據視窗大小，設定網頁效果。例如當視窗小於</a:t>
            </a:r>
            <a:r>
              <a:rPr lang="en-US" altLang="zh-TW" sz="1600" dirty="0" smtClean="0"/>
              <a:t>480px</a:t>
            </a:r>
            <a:r>
              <a:rPr lang="zh-TW" altLang="en-US" sz="1600" dirty="0" smtClean="0"/>
              <a:t>，背景為綠色，當視窗大於</a:t>
            </a:r>
            <a:r>
              <a:rPr lang="en-US" altLang="zh-TW" sz="1600" dirty="0" smtClean="0"/>
              <a:t>480px</a:t>
            </a:r>
            <a:r>
              <a:rPr lang="zh-TW" altLang="en-US" sz="1600" dirty="0" smtClean="0"/>
              <a:t>且小於</a:t>
            </a:r>
            <a:r>
              <a:rPr lang="en-US" altLang="zh-TW" sz="1600" dirty="0" smtClean="0"/>
              <a:t>768px</a:t>
            </a:r>
            <a:r>
              <a:rPr lang="zh-TW" altLang="en-US" sz="1600" dirty="0" smtClean="0"/>
              <a:t>，背景變更為黃色，當視窗大於</a:t>
            </a:r>
            <a:r>
              <a:rPr lang="en-US" altLang="zh-TW" sz="1600" dirty="0" smtClean="0"/>
              <a:t>769px</a:t>
            </a:r>
            <a:r>
              <a:rPr lang="zh-TW" altLang="en-US" sz="1600" dirty="0" smtClean="0"/>
              <a:t>，則背景變為粉色，並以三欄方式排列內容，避免區塊太寬而影響閱讀。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加入網頁內容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設定網頁內容效果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設定媒體查詢內容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  <a:p>
            <a:pPr algn="just"/>
            <a:endParaRPr lang="zh-TW" altLang="en-US" sz="1600" dirty="0" smtClean="0"/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noaction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6-1 </a:t>
            </a:r>
            <a:r>
              <a:rPr lang="zh-TW" altLang="en-US" smtClean="0"/>
              <a:t>善用</a:t>
            </a:r>
            <a:r>
              <a:rPr lang="en-US" altLang="zh-TW" smtClean="0"/>
              <a:t>Div</a:t>
            </a:r>
            <a:r>
              <a:rPr lang="zh-TW" altLang="en-US" smtClean="0"/>
              <a:t>與</a:t>
            </a:r>
            <a:r>
              <a:rPr lang="en-US" altLang="zh-TW" smtClean="0"/>
              <a:t>span</a:t>
            </a:r>
            <a:r>
              <a:rPr lang="zh-TW" altLang="en-US" smtClean="0"/>
              <a:t>標籤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zh-TW" altLang="en-US" sz="1600" dirty="0" smtClean="0"/>
              <a:t>在網頁設計中，</a:t>
            </a:r>
            <a:r>
              <a:rPr lang="en-US" altLang="zh-TW" sz="2000" dirty="0" smtClean="0">
                <a:solidFill>
                  <a:srgbClr val="FF0000"/>
                </a:solidFill>
              </a:rPr>
              <a:t>Box</a:t>
            </a:r>
            <a:r>
              <a:rPr lang="zh-TW" altLang="en-US" sz="2000" dirty="0" smtClean="0">
                <a:solidFill>
                  <a:srgbClr val="FF0000"/>
                </a:solidFill>
              </a:rPr>
              <a:t>（盒子）模型</a:t>
            </a:r>
            <a:r>
              <a:rPr lang="zh-TW" altLang="en-US" sz="1600" dirty="0" smtClean="0"/>
              <a:t>是網頁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布局的關鍵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常用</a:t>
            </a:r>
            <a:r>
              <a:rPr lang="zh-TW" altLang="en-US" sz="1600" dirty="0" smtClean="0"/>
              <a:t>的標籤為</a:t>
            </a:r>
            <a:r>
              <a:rPr lang="en-US" altLang="zh-TW" sz="2000" dirty="0" smtClean="0">
                <a:solidFill>
                  <a:srgbClr val="FF0000"/>
                </a:solidFill>
              </a:rPr>
              <a:t>Div</a:t>
            </a:r>
            <a:r>
              <a:rPr lang="zh-TW" altLang="en-US" sz="1600" dirty="0" smtClean="0"/>
              <a:t>，因此</a:t>
            </a:r>
            <a:r>
              <a:rPr lang="en-US" altLang="zh-TW" sz="1600" dirty="0" err="1" smtClean="0"/>
              <a:t>Div+CSS</a:t>
            </a:r>
            <a:r>
              <a:rPr lang="zh-TW" altLang="en-US" sz="1600" dirty="0" smtClean="0"/>
              <a:t>成為最流行的網頁設計方法。</a:t>
            </a:r>
            <a:r>
              <a:rPr lang="en-US" altLang="zh-TW" sz="2000" dirty="0" smtClean="0">
                <a:solidFill>
                  <a:srgbClr val="FF0000"/>
                </a:solidFill>
              </a:rPr>
              <a:t>Div</a:t>
            </a:r>
            <a:r>
              <a:rPr lang="zh-TW" altLang="en-US" sz="2000" dirty="0" smtClean="0">
                <a:solidFill>
                  <a:srgbClr val="FF0000"/>
                </a:solidFill>
              </a:rPr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span</a:t>
            </a:r>
            <a:r>
              <a:rPr lang="zh-TW" altLang="en-US" sz="1600" dirty="0" smtClean="0"/>
              <a:t>標籤都是</a:t>
            </a:r>
            <a:r>
              <a:rPr lang="zh-TW" altLang="en-US" sz="2000" dirty="0" smtClean="0">
                <a:solidFill>
                  <a:srgbClr val="FF0000"/>
                </a:solidFill>
              </a:rPr>
              <a:t>不具格式</a:t>
            </a:r>
            <a:r>
              <a:rPr lang="zh-TW" altLang="en-US" sz="1600" dirty="0" smtClean="0"/>
              <a:t>化的</a:t>
            </a:r>
            <a:r>
              <a:rPr lang="zh-TW" altLang="en-US" sz="2000" dirty="0" smtClean="0">
                <a:solidFill>
                  <a:srgbClr val="FF0000"/>
                </a:solidFill>
              </a:rPr>
              <a:t>空元素</a:t>
            </a:r>
            <a:r>
              <a:rPr lang="zh-TW" altLang="en-US" sz="1600" dirty="0" smtClean="0"/>
              <a:t>標籤，即兩個標籤包含的內容樣式不會發生任何變化，直到透過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定義標籤屬性為止。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圖：程式碼內容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圖：瀏覽器中文字呈現效果</a:t>
            </a: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加入網頁內容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5602" name="Picture 2" descr="C:\Laura_2015\PPS\GR-H5C3JQ\Tif\Tif06\6-4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設定網頁內容效果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6626" name="Picture 2" descr="C:\Laura_2015\PPS\GR-H5C3JQ\Tif\Tif06\6-4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3" y="1419001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設定媒體查詢內容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7650" name="Picture 2" descr="C:\Laura_2015\PPS\GR-H5C3JQ\Tif\Tif06\6-4-0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419002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程式碼內容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6" name="Picture 2" descr="C:\Laura_2015\PPS\GR-H5C3JQ\Tif\Tif06\6-1-01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0843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Laura_2015\PPS\GR-H5C3JQ\Tif\Tif06\6-1-01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652" y="1380842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6-1 </a:t>
            </a:r>
            <a:r>
              <a:rPr lang="zh-TW" altLang="en-US" dirty="0" smtClean="0"/>
              <a:t>善用</a:t>
            </a:r>
            <a:r>
              <a:rPr lang="en-US" altLang="zh-TW" dirty="0" smtClean="0"/>
              <a:t>Div</a:t>
            </a:r>
            <a:r>
              <a:rPr lang="zh-TW" altLang="en-US" dirty="0" smtClean="0"/>
              <a:t>與</a:t>
            </a:r>
            <a:r>
              <a:rPr lang="en-US" altLang="zh-TW" dirty="0" smtClean="0"/>
              <a:t>span</a:t>
            </a:r>
            <a:r>
              <a:rPr lang="zh-TW" altLang="en-US" dirty="0" smtClean="0"/>
              <a:t>標籤（續）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en-US" altLang="zh-TW" sz="2000" dirty="0" smtClean="0">
                <a:solidFill>
                  <a:srgbClr val="FF0000"/>
                </a:solidFill>
              </a:rPr>
              <a:t>Div</a:t>
            </a:r>
            <a:r>
              <a:rPr lang="zh-TW" altLang="en-US" sz="1600" dirty="0" smtClean="0"/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span</a:t>
            </a:r>
            <a:r>
              <a:rPr lang="zh-TW" altLang="en-US" sz="1600" dirty="0" smtClean="0"/>
              <a:t>標籤應用如何應用？首先來看兩者的</a:t>
            </a:r>
            <a:r>
              <a:rPr lang="zh-TW" altLang="en-US" sz="2000" dirty="0" smtClean="0">
                <a:solidFill>
                  <a:srgbClr val="FF0000"/>
                </a:solidFill>
              </a:rPr>
              <a:t>區別</a:t>
            </a:r>
            <a:r>
              <a:rPr lang="zh-TW" altLang="en-US" sz="1600" dirty="0" smtClean="0"/>
              <a:t>，</a:t>
            </a:r>
            <a:r>
              <a:rPr lang="en-US" altLang="zh-TW" sz="2000" dirty="0" smtClean="0">
                <a:solidFill>
                  <a:srgbClr val="FF0000"/>
                </a:solidFill>
              </a:rPr>
              <a:t>Div</a:t>
            </a:r>
            <a:r>
              <a:rPr lang="zh-TW" altLang="en-US" sz="1600" dirty="0" smtClean="0"/>
              <a:t>標籤為</a:t>
            </a:r>
            <a:r>
              <a:rPr lang="zh-TW" altLang="en-US" sz="2000" dirty="0" smtClean="0">
                <a:solidFill>
                  <a:srgbClr val="FF0000"/>
                </a:solidFill>
              </a:rPr>
              <a:t>塊級元素</a:t>
            </a:r>
            <a:r>
              <a:rPr lang="zh-TW" altLang="en-US" sz="1600" dirty="0" smtClean="0"/>
              <a:t>，即</a:t>
            </a:r>
            <a:r>
              <a:rPr lang="zh-TW" altLang="en-US" sz="2000" dirty="0" smtClean="0">
                <a:solidFill>
                  <a:srgbClr val="FF0000"/>
                </a:solidFill>
              </a:rPr>
              <a:t>預設</a:t>
            </a:r>
            <a:r>
              <a:rPr lang="zh-TW" altLang="en-US" sz="1600" dirty="0" smtClean="0"/>
              <a:t>賦予了「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display:block</a:t>
            </a:r>
            <a:r>
              <a:rPr lang="zh-TW" altLang="en-US" sz="1600" dirty="0" smtClean="0"/>
              <a:t>」的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屬性，</a:t>
            </a:r>
            <a:r>
              <a:rPr lang="zh-TW" altLang="en-US" sz="2000" dirty="0" smtClean="0">
                <a:solidFill>
                  <a:srgbClr val="FF0000"/>
                </a:solidFill>
              </a:rPr>
              <a:t>每一個</a:t>
            </a:r>
            <a:r>
              <a:rPr lang="zh-TW" altLang="en-US" sz="1600" dirty="0" smtClean="0"/>
              <a:t>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獨佔一列</a:t>
            </a:r>
            <a:r>
              <a:rPr lang="zh-TW" altLang="en-US" sz="1600" dirty="0" smtClean="0"/>
              <a:t>，而</a:t>
            </a:r>
            <a:r>
              <a:rPr lang="en-US" altLang="zh-TW" sz="2000" dirty="0" smtClean="0">
                <a:solidFill>
                  <a:srgbClr val="FF0000"/>
                </a:solidFill>
              </a:rPr>
              <a:t>span</a:t>
            </a:r>
            <a:r>
              <a:rPr lang="zh-TW" altLang="en-US" sz="1600" dirty="0" smtClean="0"/>
              <a:t>元素則是</a:t>
            </a:r>
            <a:r>
              <a:rPr lang="zh-TW" altLang="en-US" sz="2000" dirty="0" smtClean="0">
                <a:solidFill>
                  <a:srgbClr val="FF0000"/>
                </a:solidFill>
              </a:rPr>
              <a:t>行內元素</a:t>
            </a:r>
            <a:r>
              <a:rPr lang="zh-TW" altLang="en-US" sz="1600" dirty="0" smtClean="0"/>
              <a:t>，即</a:t>
            </a:r>
            <a:r>
              <a:rPr lang="zh-TW" altLang="en-US" sz="2000" dirty="0" smtClean="0">
                <a:solidFill>
                  <a:srgbClr val="FF0000"/>
                </a:solidFill>
              </a:rPr>
              <a:t>兩個</a:t>
            </a:r>
            <a:r>
              <a:rPr lang="en-US" altLang="zh-TW" sz="1600" dirty="0" smtClean="0"/>
              <a:t>span</a:t>
            </a:r>
            <a:r>
              <a:rPr lang="zh-TW" altLang="en-US" sz="1600" dirty="0" smtClean="0"/>
              <a:t>標籤仍然</a:t>
            </a:r>
            <a:r>
              <a:rPr lang="zh-TW" altLang="en-US" sz="2000" dirty="0" smtClean="0">
                <a:solidFill>
                  <a:srgbClr val="FF0000"/>
                </a:solidFill>
              </a:rPr>
              <a:t>可排列在一列</a:t>
            </a:r>
            <a:r>
              <a:rPr lang="zh-TW" altLang="en-US" sz="1600" dirty="0" smtClean="0"/>
              <a:t>內。</a:t>
            </a: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圖：兩個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div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標籤內容排列效果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algn="just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圖：兩個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span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標籤排列效果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兩個</a:t>
            </a:r>
            <a:r>
              <a:rPr lang="en-US" altLang="zh-TW" smtClean="0"/>
              <a:t>div</a:t>
            </a:r>
            <a:r>
              <a:rPr lang="zh-TW" altLang="en-US" smtClean="0"/>
              <a:t>標籤內容排列效果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4" name="Picture 2" descr="C:\Laura_2015\PPS\GR-H5C3JQ\Tif\Tif06\6-1-02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272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兩個</a:t>
            </a:r>
            <a:r>
              <a:rPr lang="en-US" altLang="zh-TW" smtClean="0"/>
              <a:t>span</a:t>
            </a:r>
            <a:r>
              <a:rPr lang="zh-TW" altLang="en-US" smtClean="0"/>
              <a:t>標籤排列效果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8" name="Picture 2" descr="C:\Laura_2015\PPS\GR-H5C3JQ\Tif\Tif06\6-1-02b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9101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6-1 </a:t>
            </a:r>
            <a:r>
              <a:rPr lang="zh-TW" altLang="en-US" dirty="0" smtClean="0"/>
              <a:t>善用</a:t>
            </a:r>
            <a:r>
              <a:rPr lang="en-US" altLang="zh-TW" dirty="0" smtClean="0"/>
              <a:t>Div</a:t>
            </a:r>
            <a:r>
              <a:rPr lang="zh-TW" altLang="en-US" dirty="0" smtClean="0"/>
              <a:t>與</a:t>
            </a:r>
            <a:r>
              <a:rPr lang="en-US" altLang="zh-TW" dirty="0" smtClean="0"/>
              <a:t>span</a:t>
            </a:r>
            <a:r>
              <a:rPr lang="zh-TW" altLang="en-US" dirty="0" smtClean="0"/>
              <a:t>標籤（續）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en-US" altLang="zh-TW" sz="2000" dirty="0" smtClean="0">
                <a:solidFill>
                  <a:srgbClr val="FF0000"/>
                </a:solidFill>
              </a:rPr>
              <a:t>div</a:t>
            </a:r>
            <a:r>
              <a:rPr lang="zh-TW" altLang="en-US" sz="1600" dirty="0" smtClean="0"/>
              <a:t>標籤由於具有「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」作用，故在網頁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</a:t>
            </a:r>
            <a:r>
              <a:rPr lang="zh-TW" altLang="en-US" sz="1600" dirty="0" smtClean="0"/>
              <a:t>時會</a:t>
            </a:r>
            <a:r>
              <a:rPr lang="zh-TW" altLang="en-US" sz="2000" dirty="0" smtClean="0">
                <a:solidFill>
                  <a:srgbClr val="FF0000"/>
                </a:solidFill>
              </a:rPr>
              <a:t>使用</a:t>
            </a:r>
            <a:r>
              <a:rPr lang="zh-TW" altLang="en-US" sz="1600" dirty="0" smtClean="0"/>
              <a:t>該標籤，若要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變更部分</a:t>
            </a:r>
            <a:r>
              <a:rPr lang="zh-TW" altLang="en-US" sz="1600" dirty="0" smtClean="0"/>
              <a:t>文字大小、顏色等樣式，則使用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span</a:t>
            </a:r>
            <a:r>
              <a:rPr lang="zh-TW" altLang="en-US" sz="1600" dirty="0" smtClean="0"/>
              <a:t>標籤。在指定名稱的標籤內嵌套</a:t>
            </a:r>
            <a:r>
              <a:rPr lang="en-US" altLang="zh-TW" sz="1600" dirty="0" smtClean="0"/>
              <a:t>span</a:t>
            </a:r>
            <a:r>
              <a:rPr lang="zh-TW" altLang="en-US" sz="1600" dirty="0" smtClean="0"/>
              <a:t>標籤，可</a:t>
            </a:r>
            <a:r>
              <a:rPr lang="zh-TW" altLang="en-US" sz="2000" dirty="0" smtClean="0">
                <a:solidFill>
                  <a:srgbClr val="FF0000"/>
                </a:solidFill>
              </a:rPr>
              <a:t>透過</a:t>
            </a:r>
            <a:r>
              <a:rPr lang="en-US" altLang="zh-TW" sz="1600" dirty="0" smtClean="0"/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複合選取器</a:t>
            </a:r>
            <a:r>
              <a:rPr lang="zh-TW" altLang="en-US" sz="1600" dirty="0" smtClean="0"/>
              <a:t>設定樣式效果，而無須增加</a:t>
            </a:r>
            <a:r>
              <a:rPr lang="en-US" altLang="zh-TW" sz="1600" dirty="0" smtClean="0"/>
              <a:t>span</a:t>
            </a:r>
            <a:r>
              <a:rPr lang="zh-TW" altLang="en-US" sz="1600" dirty="0" smtClean="0"/>
              <a:t>標籤名稱。</a:t>
            </a:r>
          </a:p>
          <a:p>
            <a:pPr algn="just"/>
            <a:r>
              <a:rPr lang="zh-TW" altLang="en-US" sz="1600" dirty="0" smtClean="0"/>
              <a:t>雖然透過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能消除</a:t>
            </a:r>
            <a:r>
              <a:rPr lang="zh-TW" altLang="en-US" sz="1600" dirty="0" smtClean="0"/>
              <a:t>標籤的</a:t>
            </a:r>
            <a:r>
              <a:rPr lang="zh-TW" altLang="en-US" sz="2000" dirty="0" smtClean="0">
                <a:solidFill>
                  <a:srgbClr val="FF0000"/>
                </a:solidFill>
              </a:rPr>
              <a:t>預設樣式</a:t>
            </a:r>
            <a:r>
              <a:rPr lang="zh-TW" altLang="en-US" sz="1600" dirty="0" smtClean="0"/>
              <a:t>，也能為標籤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增加樣式</a:t>
            </a:r>
            <a:r>
              <a:rPr lang="zh-TW" altLang="en-US" sz="1600" dirty="0" smtClean="0"/>
              <a:t>，但在實際應用中，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選擇適當的標籤</a:t>
            </a:r>
            <a:r>
              <a:rPr lang="zh-TW" altLang="en-US" sz="1600" dirty="0" smtClean="0"/>
              <a:t>，能提升網頁設計的靈活性，同時也可</a:t>
            </a:r>
            <a:r>
              <a:rPr lang="zh-TW" altLang="en-US" sz="2000" dirty="0" smtClean="0">
                <a:solidFill>
                  <a:srgbClr val="FF0000"/>
                </a:solidFill>
              </a:rPr>
              <a:t>減少</a:t>
            </a:r>
            <a:r>
              <a:rPr lang="zh-TW" altLang="en-US" sz="1600" dirty="0" smtClean="0"/>
              <a:t>網頁中的</a:t>
            </a:r>
            <a:r>
              <a:rPr lang="zh-TW" altLang="en-US" sz="2000" dirty="0" smtClean="0">
                <a:solidFill>
                  <a:srgbClr val="FF0000"/>
                </a:solidFill>
              </a:rPr>
              <a:t>程式碼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數量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提高</a:t>
            </a:r>
            <a:r>
              <a:rPr lang="zh-TW" altLang="en-US" sz="1600" dirty="0" smtClean="0"/>
              <a:t>網頁顯示</a:t>
            </a:r>
            <a:r>
              <a:rPr lang="zh-TW" altLang="en-US" sz="2000" dirty="0" smtClean="0">
                <a:solidFill>
                  <a:srgbClr val="FF0000"/>
                </a:solidFill>
              </a:rPr>
              <a:t>處理速度</a:t>
            </a:r>
            <a:r>
              <a:rPr lang="zh-TW" altLang="en-US" sz="1600" dirty="0" smtClean="0"/>
              <a:t>。</a:t>
            </a: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</TotalTime>
  <Words>1790</Words>
  <Application>Microsoft Office PowerPoint</Application>
  <PresentationFormat>如螢幕大小 (16:9)</PresentationFormat>
  <Paragraphs>231</Paragraphs>
  <Slides>42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42</vt:i4>
      </vt:variant>
    </vt:vector>
  </HeadingPairs>
  <TitlesOfParts>
    <vt:vector size="58" baseType="lpstr">
      <vt:lpstr>Myriad Pro</vt:lpstr>
      <vt:lpstr>華康明體 Std W9</vt:lpstr>
      <vt:lpstr>華康黑體 Std W3</vt:lpstr>
      <vt:lpstr>華康黑體 Std W5</vt:lpstr>
      <vt:lpstr>華康黑體 Std W7</vt:lpstr>
      <vt:lpstr>華康圓體 Std W3</vt:lpstr>
      <vt:lpstr>華康圓體 Std W5</vt:lpstr>
      <vt:lpstr>華康圓體 Std W8</vt:lpstr>
      <vt:lpstr>華康新特明體(P)</vt:lpstr>
      <vt:lpstr>微軟正黑體</vt:lpstr>
      <vt:lpstr>新細明體</vt:lpstr>
      <vt:lpstr>Arial</vt:lpstr>
      <vt:lpstr>Calibri</vt:lpstr>
      <vt:lpstr>Times New Roman</vt:lpstr>
      <vt:lpstr>Wingdings</vt:lpstr>
      <vt:lpstr>Templateswise.com #180</vt:lpstr>
      <vt:lpstr>互動多媒體網頁設計</vt:lpstr>
      <vt:lpstr>Chapter ６ 靈活的CSS進階布局</vt:lpstr>
      <vt:lpstr>目錄</vt:lpstr>
      <vt:lpstr>6-1 善用Div與span標籤</vt:lpstr>
      <vt:lpstr>程式碼內容</vt:lpstr>
      <vt:lpstr>6-1 善用Div與span標籤（續）</vt:lpstr>
      <vt:lpstr>兩個div標籤內容排列效果</vt:lpstr>
      <vt:lpstr>兩個span標籤排列效果</vt:lpstr>
      <vt:lpstr>6-1 善用Div與span標籤（續）</vt:lpstr>
      <vt:lpstr>6-2 固定寬度布局</vt:lpstr>
      <vt:lpstr>6-2-1 常見固定寬度布局版型</vt:lpstr>
      <vt:lpstr>單列布局</vt:lpstr>
      <vt:lpstr>單列布局</vt:lpstr>
      <vt:lpstr>「1-2-1」固定寬度布局</vt:lpstr>
      <vt:lpstr>「1-2-1」固定寬度布局</vt:lpstr>
      <vt:lpstr>「1-((1-2)+1)-1」固定寬度布局</vt:lpstr>
      <vt:lpstr>「1-((1-2)+1)-1」固定寬度布局</vt:lpstr>
      <vt:lpstr>6-2-2 設計固定寬度網頁</vt:lpstr>
      <vt:lpstr>Step1. 加入結構區塊</vt:lpstr>
      <vt:lpstr>Step2. 增加header區塊內容</vt:lpstr>
      <vt:lpstr>Step3. 增加side_bar區塊內容</vt:lpstr>
      <vt:lpstr>Step4. 增加content區塊內容</vt:lpstr>
      <vt:lpstr>Step5. 加入版權說明內容</vt:lpstr>
      <vt:lpstr>Step6. 增加CSS樣式</vt:lpstr>
      <vt:lpstr>Step7. 設定各區塊定位效果</vt:lpstr>
      <vt:lpstr>Step8. 設定網頁內容效果</vt:lpstr>
      <vt:lpstr>Step9. 加入jQuery程式碼</vt:lpstr>
      <vt:lpstr>6-3 固定與自動調整布局</vt:lpstr>
      <vt:lpstr>6-3-1 左右欄固定，中間欄自動調整</vt:lpstr>
      <vt:lpstr>Step1. 加入網頁布局標籤</vt:lpstr>
      <vt:lpstr>Step2. 增加區塊內容</vt:lpstr>
      <vt:lpstr>Step3. 自訂標籤樣式與設定最外層區塊寬度</vt:lpstr>
      <vt:lpstr>Step4. 規劃網頁布局</vt:lpstr>
      <vt:lpstr>Step5. 設定區塊內容的呈現效果</vt:lpstr>
      <vt:lpstr>Step6. 顯示網頁大小</vt:lpstr>
      <vt:lpstr>6-3-2 未知高度的自動調整布局</vt:lpstr>
      <vt:lpstr>Step1. 加入區塊</vt:lpstr>
      <vt:lpstr>Step2. 設定區塊背景</vt:lpstr>
      <vt:lpstr>6-4 初識媒體查詢</vt:lpstr>
      <vt:lpstr>Step1. 加入網頁內容</vt:lpstr>
      <vt:lpstr>Step2. 設定網頁內容效果</vt:lpstr>
      <vt:lpstr>Step3. 設定媒體查詢內容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Eric Vadeboncoeur</dc:creator>
  <cp:lastModifiedBy>ccp</cp:lastModifiedBy>
  <cp:revision>89</cp:revision>
  <dcterms:created xsi:type="dcterms:W3CDTF">2014-07-13T17:28:07Z</dcterms:created>
  <dcterms:modified xsi:type="dcterms:W3CDTF">2016-03-10T01:20:49Z</dcterms:modified>
</cp:coreProperties>
</file>