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3" r:id="rId2"/>
    <p:sldId id="262" r:id="rId3"/>
    <p:sldId id="263" r:id="rId4"/>
    <p:sldId id="317" r:id="rId5"/>
    <p:sldId id="318" r:id="rId6"/>
    <p:sldId id="319" r:id="rId7"/>
    <p:sldId id="372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  <p:sldId id="328" r:id="rId17"/>
    <p:sldId id="329" r:id="rId18"/>
    <p:sldId id="330" r:id="rId19"/>
    <p:sldId id="331" r:id="rId20"/>
    <p:sldId id="332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40" r:id="rId29"/>
    <p:sldId id="341" r:id="rId30"/>
    <p:sldId id="342" r:id="rId31"/>
    <p:sldId id="343" r:id="rId32"/>
    <p:sldId id="344" r:id="rId33"/>
    <p:sldId id="345" r:id="rId34"/>
    <p:sldId id="346" r:id="rId35"/>
    <p:sldId id="347" r:id="rId36"/>
    <p:sldId id="348" r:id="rId37"/>
    <p:sldId id="349" r:id="rId38"/>
    <p:sldId id="350" r:id="rId39"/>
    <p:sldId id="351" r:id="rId40"/>
    <p:sldId id="352" r:id="rId41"/>
    <p:sldId id="353" r:id="rId42"/>
    <p:sldId id="355" r:id="rId43"/>
    <p:sldId id="356" r:id="rId44"/>
    <p:sldId id="357" r:id="rId45"/>
    <p:sldId id="358" r:id="rId46"/>
    <p:sldId id="359" r:id="rId47"/>
    <p:sldId id="360" r:id="rId48"/>
    <p:sldId id="361" r:id="rId49"/>
    <p:sldId id="362" r:id="rId50"/>
    <p:sldId id="363" r:id="rId51"/>
    <p:sldId id="364" r:id="rId52"/>
    <p:sldId id="374" r:id="rId53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7" autoAdjust="0"/>
    <p:restoredTop sz="94784" autoAdjust="0"/>
  </p:normalViewPr>
  <p:slideViewPr>
    <p:cSldViewPr>
      <p:cViewPr varScale="1">
        <p:scale>
          <a:sx n="107" d="100"/>
          <a:sy n="107" d="100"/>
        </p:scale>
        <p:origin x="120" y="5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712638"/>
            <a:ext cx="7772400" cy="7579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NAME OF PRESENTATION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1635646"/>
            <a:ext cx="6400800" cy="5971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Company Name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4614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49996"/>
            <a:ext cx="8229600" cy="857250"/>
          </a:xfrm>
        </p:spPr>
        <p:txBody>
          <a:bodyPr>
            <a:normAutofit/>
          </a:bodyPr>
          <a:lstStyle>
            <a:lvl1pPr marR="0" algn="ctr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4800" b="1" i="1" kern="2600" noProof="0" dirty="0">
                <a:solidFill>
                  <a:srgbClr val="0070C0"/>
                </a:solidFill>
                <a:latin typeface="Times New Roman" pitchFamily="18" charset="0"/>
                <a:ea typeface="華康新特明體(P)" pitchFamily="18" charset="-120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344167"/>
            <a:ext cx="8229600" cy="3603847"/>
          </a:xfrm>
        </p:spPr>
        <p:txBody>
          <a:bodyPr>
            <a:normAutofit/>
          </a:bodyPr>
          <a:lstStyle>
            <a:lvl1pPr marL="0" marR="0" indent="0" algn="just" rtl="0" eaLnBrk="1" fontAlgn="base" hangingPunct="0">
              <a:lnSpc>
                <a:spcPts val="22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None/>
              <a:defRPr lang="en-US" altLang="en-US" sz="1600" noProof="0" dirty="0">
                <a:solidFill>
                  <a:schemeClr val="tx1"/>
                </a:solidFill>
                <a:latin typeface="華康圓體 Std W3" pitchFamily="50" charset="-120"/>
                <a:ea typeface="華康圓體 Std W3" pitchFamily="50" charset="-120"/>
                <a:cs typeface="+mn-cs"/>
              </a:defRPr>
            </a:lvl1pPr>
          </a:lstStyle>
          <a:p>
            <a:pPr lvl="0"/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28905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555776" y="353443"/>
            <a:ext cx="6131024" cy="857250"/>
          </a:xfrm>
        </p:spPr>
        <p:txBody>
          <a:bodyPr>
            <a:normAutofit/>
          </a:bodyPr>
          <a:lstStyle>
            <a:lvl1pPr marR="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 i="0" kern="2600" noProof="0" dirty="0">
                <a:solidFill>
                  <a:srgbClr val="244061"/>
                </a:solidFill>
                <a:latin typeface="Myriad Pro"/>
                <a:ea typeface="華康明體 Std W9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55776" y="1347614"/>
            <a:ext cx="6131024" cy="36038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11495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49996"/>
            <a:ext cx="8229600" cy="857250"/>
          </a:xfrm>
        </p:spPr>
        <p:txBody>
          <a:bodyPr>
            <a:normAutofit/>
          </a:bodyPr>
          <a:lstStyle>
            <a:lvl1pPr marR="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zh-TW" sz="4000" i="0" kern="100" noProof="0" dirty="0">
                <a:solidFill>
                  <a:srgbClr val="0000FF"/>
                </a:solidFill>
                <a:latin typeface="華康黑體 Std W7" pitchFamily="34" charset="-120"/>
                <a:ea typeface="華康黑體 Std W7" pitchFamily="34" charset="-120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344167"/>
            <a:ext cx="8229600" cy="3603847"/>
          </a:xfrm>
        </p:spPr>
        <p:txBody>
          <a:bodyPr>
            <a:normAutofit/>
          </a:bodyPr>
          <a:lstStyle>
            <a:lvl1pPr marL="0" indent="0" algn="ctr">
              <a:buNone/>
              <a:defRPr lang="en-US" altLang="en-US" sz="1800" noProof="0" dirty="0">
                <a:solidFill>
                  <a:schemeClr val="tx1"/>
                </a:solidFill>
                <a:latin typeface="華康黑體 Std W3" pitchFamily="34" charset="-120"/>
                <a:ea typeface="華康黑體 Std W3" pitchFamily="34" charset="-120"/>
                <a:cs typeface="+mn-cs"/>
              </a:defRPr>
            </a:lvl1pPr>
          </a:lstStyle>
          <a:p>
            <a:pPr marL="0" marR="0" lvl="0" indent="0" algn="just" rtl="0" eaLnBrk="1" fontAlgn="base" hangingPunct="0">
              <a:lnSpc>
                <a:spcPts val="25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None/>
            </a:pPr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70594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BDBBD-C87F-4594-9372-FBEF75379CDB}" type="datetimeFigureOut">
              <a:rPr lang="zh-TW" altLang="en-US" smtClean="0"/>
              <a:pPr/>
              <a:t>2016/3/14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8C1AF-FB97-4D06-84DB-B7A6DC8920D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7B31B-1D7E-40C7-8996-0952FE991D1A}" type="datetimeFigureOut">
              <a:rPr lang="en-US" noProof="0" smtClean="0"/>
              <a:pPr/>
              <a:t>3/14/2016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5A671-CE41-4363-A714-D97DE2A6566F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8760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../ppsx/Ch08.ppsx" TargetMode="External"/><Relationship Id="rId2" Type="http://schemas.openxmlformats.org/officeDocument/2006/relationships/hyperlink" Target="../ppsx/Index.pps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../ppsx/Ch06.ppsx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4.xml"/><Relationship Id="rId5" Type="http://schemas.openxmlformats.org/officeDocument/2006/relationships/slide" Target="slide4.xml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13" Type="http://schemas.openxmlformats.org/officeDocument/2006/relationships/slide" Target="slide36.xml"/><Relationship Id="rId3" Type="http://schemas.openxmlformats.org/officeDocument/2006/relationships/slide" Target="slide40.xml"/><Relationship Id="rId7" Type="http://schemas.openxmlformats.org/officeDocument/2006/relationships/slide" Target="slide29.xml"/><Relationship Id="rId12" Type="http://schemas.openxmlformats.org/officeDocument/2006/relationships/slide" Target="slide35.xml"/><Relationship Id="rId2" Type="http://schemas.openxmlformats.org/officeDocument/2006/relationships/slide" Target="slide4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8.xml"/><Relationship Id="rId11" Type="http://schemas.openxmlformats.org/officeDocument/2006/relationships/slide" Target="slide34.xml"/><Relationship Id="rId5" Type="http://schemas.openxmlformats.org/officeDocument/2006/relationships/slide" Target="slide27.xml"/><Relationship Id="rId15" Type="http://schemas.openxmlformats.org/officeDocument/2006/relationships/slide" Target="slide38.xml"/><Relationship Id="rId10" Type="http://schemas.openxmlformats.org/officeDocument/2006/relationships/slide" Target="slide32.xml"/><Relationship Id="rId4" Type="http://schemas.openxmlformats.org/officeDocument/2006/relationships/slide" Target="slide3.xml"/><Relationship Id="rId9" Type="http://schemas.openxmlformats.org/officeDocument/2006/relationships/slide" Target="slide31.xml"/><Relationship Id="rId14" Type="http://schemas.openxmlformats.org/officeDocument/2006/relationships/slide" Target="slide3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4" Type="http://schemas.openxmlformats.org/officeDocument/2006/relationships/slide" Target="slide4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tiff"/><Relationship Id="rId5" Type="http://schemas.openxmlformats.org/officeDocument/2006/relationships/image" Target="../media/image34.tiff"/><Relationship Id="rId4" Type="http://schemas.openxmlformats.org/officeDocument/2006/relationships/image" Target="../media/image33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.xml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.xml"/><Relationship Id="rId5" Type="http://schemas.openxmlformats.org/officeDocument/2006/relationships/slide" Target="slide26.xml"/><Relationship Id="rId4" Type="http://schemas.openxmlformats.org/officeDocument/2006/relationships/slide" Target="slide4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slide" Target="slide4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slide" Target="slide4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40.xml"/><Relationship Id="rId5" Type="http://schemas.openxmlformats.org/officeDocument/2006/relationships/slide" Target="slide48.xml"/><Relationship Id="rId4" Type="http://schemas.openxmlformats.org/officeDocument/2006/relationships/slide" Target="slide4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slide" Target="slide44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slide" Target="slide44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slide" Target="slide44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2" Type="http://schemas.openxmlformats.org/officeDocument/2006/relationships/slide" Target="slide4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slide" Target="slide5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Relationship Id="rId5" Type="http://schemas.openxmlformats.org/officeDocument/2006/relationships/slide" Target="slide4.xml"/><Relationship Id="rId4" Type="http://schemas.openxmlformats.org/officeDocument/2006/relationships/slide" Target="slide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2" Type="http://schemas.openxmlformats.org/officeDocument/2006/relationships/slide" Target="slide49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slide" Target="slide49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49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互動多媒體網頁設計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張峻彬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182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相對定位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2000" dirty="0" smtClean="0">
                <a:solidFill>
                  <a:srgbClr val="FF0000"/>
                </a:solidFill>
              </a:rPr>
              <a:t>相對定位</a:t>
            </a:r>
            <a:r>
              <a:rPr lang="zh-TW" altLang="en-US" sz="1600" dirty="0" smtClean="0"/>
              <a:t>就是相對元素本身未設定任何定位方式的位置而言的，因此</a:t>
            </a:r>
            <a:r>
              <a:rPr lang="zh-TW" altLang="en-US" sz="2000" dirty="0" smtClean="0">
                <a:solidFill>
                  <a:srgbClr val="FF0000"/>
                </a:solidFill>
              </a:rPr>
              <a:t>相對定位不會對同級元素</a:t>
            </a:r>
            <a:r>
              <a:rPr lang="zh-TW" altLang="en-US" sz="1600" dirty="0" smtClean="0"/>
              <a:t>產生</a:t>
            </a:r>
            <a:r>
              <a:rPr lang="zh-TW" altLang="en-US" sz="2000" dirty="0" smtClean="0">
                <a:solidFill>
                  <a:srgbClr val="FF0000"/>
                </a:solidFill>
              </a:rPr>
              <a:t>影響</a:t>
            </a:r>
            <a:r>
              <a:rPr lang="zh-TW" altLang="en-US" sz="1600" dirty="0" smtClean="0"/>
              <a:t>。例如上述例子中，設定綠色區塊</a:t>
            </a:r>
            <a:r>
              <a:rPr lang="en-US" altLang="zh-TW" sz="1600" dirty="0" smtClean="0"/>
              <a:t>position</a:t>
            </a:r>
            <a:r>
              <a:rPr lang="zh-TW" altLang="en-US" sz="1600" dirty="0" smtClean="0"/>
              <a:t>屬性為</a:t>
            </a:r>
            <a:r>
              <a:rPr lang="en-US" altLang="zh-TW" sz="1600" dirty="0" smtClean="0"/>
              <a:t>relative</a:t>
            </a:r>
            <a:r>
              <a:rPr lang="zh-TW" altLang="en-US" sz="1600" dirty="0" smtClean="0"/>
              <a:t>，調整</a:t>
            </a:r>
            <a:r>
              <a:rPr lang="en-US" altLang="zh-TW" sz="1600" dirty="0" smtClean="0"/>
              <a:t>left</a:t>
            </a:r>
            <a:r>
              <a:rPr lang="zh-TW" altLang="en-US" sz="1600" dirty="0" smtClean="0"/>
              <a:t>與</a:t>
            </a:r>
            <a:r>
              <a:rPr lang="en-US" altLang="zh-TW" sz="1600" dirty="0" smtClean="0"/>
              <a:t>top</a:t>
            </a:r>
            <a:r>
              <a:rPr lang="zh-TW" altLang="en-US" sz="1600" dirty="0" smtClean="0"/>
              <a:t>屬性，</a:t>
            </a:r>
            <a:r>
              <a:rPr lang="zh-TW" altLang="en-US" sz="2000" dirty="0" smtClean="0">
                <a:solidFill>
                  <a:srgbClr val="FF0000"/>
                </a:solidFill>
              </a:rPr>
              <a:t>只會變更綠色</a:t>
            </a:r>
            <a:r>
              <a:rPr lang="zh-TW" altLang="en-US" sz="1600" dirty="0" smtClean="0"/>
              <a:t>區塊的位置，</a:t>
            </a:r>
            <a:r>
              <a:rPr lang="zh-TW" altLang="en-US" sz="2000" dirty="0" smtClean="0">
                <a:solidFill>
                  <a:srgbClr val="FF0000"/>
                </a:solidFill>
              </a:rPr>
              <a:t>藍色</a:t>
            </a:r>
            <a:r>
              <a:rPr lang="zh-TW" altLang="en-US" sz="1600" dirty="0" smtClean="0"/>
              <a:t>區塊仍保持</a:t>
            </a:r>
            <a:r>
              <a:rPr lang="zh-TW" altLang="en-US" sz="2000" dirty="0" smtClean="0">
                <a:solidFill>
                  <a:srgbClr val="FF0000"/>
                </a:solidFill>
              </a:rPr>
              <a:t>在原來位置</a:t>
            </a:r>
            <a:r>
              <a:rPr lang="zh-TW" altLang="en-US" sz="1600" dirty="0" smtClean="0"/>
              <a:t>。</a:t>
            </a:r>
          </a:p>
          <a:p>
            <a:pPr algn="just"/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圖：相對定位的區塊位置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相對定位的區塊位置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050" name="Picture 2" descr="C:\Laura_2015\PPS\GR-H5C3JQ\Tif\Tif07\7-1-04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70322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層次關係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1600" dirty="0" smtClean="0"/>
              <a:t>設定元素為</a:t>
            </a:r>
            <a:r>
              <a:rPr lang="zh-TW" altLang="en-US" sz="2000" dirty="0" smtClean="0">
                <a:solidFill>
                  <a:srgbClr val="FF0000"/>
                </a:solidFill>
              </a:rPr>
              <a:t>相對定位</a:t>
            </a:r>
            <a:r>
              <a:rPr lang="zh-TW" altLang="en-US" sz="1600" dirty="0" smtClean="0"/>
              <a:t>或</a:t>
            </a:r>
            <a:r>
              <a:rPr lang="zh-TW" altLang="en-US" sz="2000" dirty="0" smtClean="0">
                <a:solidFill>
                  <a:srgbClr val="FF0000"/>
                </a:solidFill>
              </a:rPr>
              <a:t>絕對定位</a:t>
            </a:r>
            <a:r>
              <a:rPr lang="zh-TW" altLang="en-US" sz="1600" dirty="0" smtClean="0"/>
              <a:t>，區塊</a:t>
            </a:r>
            <a:r>
              <a:rPr lang="zh-TW" altLang="en-US" sz="2000" dirty="0" smtClean="0">
                <a:solidFill>
                  <a:srgbClr val="FF0000"/>
                </a:solidFill>
              </a:rPr>
              <a:t>重疊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機率</a:t>
            </a:r>
            <a:r>
              <a:rPr lang="zh-TW" altLang="en-US" sz="1600" dirty="0" smtClean="0"/>
              <a:t>非常</a:t>
            </a:r>
            <a:r>
              <a:rPr lang="zh-TW" altLang="en-US" sz="2000" dirty="0" smtClean="0">
                <a:solidFill>
                  <a:srgbClr val="FF0000"/>
                </a:solidFill>
              </a:rPr>
              <a:t>大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越往後</a:t>
            </a:r>
            <a:r>
              <a:rPr lang="zh-TW" altLang="en-US" sz="1600" dirty="0" smtClean="0"/>
              <a:t>的區塊就</a:t>
            </a:r>
            <a:r>
              <a:rPr lang="zh-TW" altLang="en-US" sz="2000" dirty="0" smtClean="0">
                <a:solidFill>
                  <a:srgbClr val="FF0000"/>
                </a:solidFill>
              </a:rPr>
              <a:t>越位於上層</a:t>
            </a:r>
            <a:r>
              <a:rPr lang="zh-TW" altLang="en-US" sz="1600" dirty="0" smtClean="0"/>
              <a:t>，但可透過</a:t>
            </a:r>
            <a:r>
              <a:rPr lang="en-US" altLang="zh-TW" sz="2000" dirty="0" smtClean="0">
                <a:solidFill>
                  <a:srgbClr val="FF0000"/>
                </a:solidFill>
              </a:rPr>
              <a:t>z-index</a:t>
            </a:r>
            <a:r>
              <a:rPr lang="zh-TW" altLang="en-US" sz="1600" dirty="0" smtClean="0"/>
              <a:t>屬性</a:t>
            </a:r>
            <a:r>
              <a:rPr lang="zh-TW" altLang="en-US" sz="2000" dirty="0" smtClean="0">
                <a:solidFill>
                  <a:srgbClr val="FF0000"/>
                </a:solidFill>
              </a:rPr>
              <a:t>變更層次關係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可</a:t>
            </a:r>
            <a:r>
              <a:rPr lang="zh-TW" altLang="en-US" sz="1600" dirty="0" smtClean="0"/>
              <a:t>設定為</a:t>
            </a:r>
            <a:r>
              <a:rPr lang="zh-TW" altLang="en-US" sz="2000" dirty="0" smtClean="0">
                <a:solidFill>
                  <a:srgbClr val="FF0000"/>
                </a:solidFill>
              </a:rPr>
              <a:t>整數</a:t>
            </a:r>
            <a:r>
              <a:rPr lang="zh-TW" altLang="en-US" sz="1600" dirty="0" smtClean="0"/>
              <a:t>與</a:t>
            </a:r>
            <a:r>
              <a:rPr lang="zh-TW" altLang="en-US" sz="2000" dirty="0" smtClean="0">
                <a:solidFill>
                  <a:srgbClr val="FF0000"/>
                </a:solidFill>
              </a:rPr>
              <a:t>負數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數值越大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越</a:t>
            </a:r>
            <a:r>
              <a:rPr lang="zh-TW" altLang="en-US" sz="1600" dirty="0" smtClean="0"/>
              <a:t>排於</a:t>
            </a:r>
            <a:r>
              <a:rPr lang="zh-TW" altLang="en-US" sz="2000" dirty="0" smtClean="0">
                <a:solidFill>
                  <a:srgbClr val="FF0000"/>
                </a:solidFill>
              </a:rPr>
              <a:t>上層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數值相同</a:t>
            </a:r>
            <a:r>
              <a:rPr lang="zh-TW" altLang="en-US" sz="1600" dirty="0" smtClean="0"/>
              <a:t>，表示</a:t>
            </a:r>
            <a:r>
              <a:rPr lang="zh-TW" altLang="en-US" sz="2000" dirty="0" smtClean="0">
                <a:solidFill>
                  <a:srgbClr val="FF0000"/>
                </a:solidFill>
              </a:rPr>
              <a:t>保持原有</a:t>
            </a:r>
            <a:r>
              <a:rPr lang="zh-TW" altLang="en-US" sz="1600" dirty="0" smtClean="0"/>
              <a:t>的層次</a:t>
            </a:r>
            <a:r>
              <a:rPr lang="zh-TW" altLang="en-US" sz="2000" dirty="0" smtClean="0">
                <a:solidFill>
                  <a:srgbClr val="FF0000"/>
                </a:solidFill>
              </a:rPr>
              <a:t>關係</a:t>
            </a:r>
            <a:r>
              <a:rPr lang="zh-TW" altLang="en-US" sz="1600" dirty="0" smtClean="0"/>
              <a:t>。</a:t>
            </a:r>
          </a:p>
          <a:p>
            <a:pPr algn="just"/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圖：層次關係示意圖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層次關係示意圖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074" name="Picture 2" descr="C:\Laura_2015\PPS\GR-H5C3JQ\Tif\Tif07\7-1-0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2" y="2067694"/>
            <a:ext cx="3216275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7-1-2 </a:t>
            </a:r>
            <a:r>
              <a:rPr lang="zh-TW" altLang="en-US" smtClean="0"/>
              <a:t>設計半透明圖片標題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1600" dirty="0" smtClean="0"/>
              <a:t>設定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</a:t>
            </a:r>
            <a:r>
              <a:rPr lang="zh-TW" altLang="en-US" sz="1600" dirty="0" smtClean="0"/>
              <a:t>元素定位方式為</a:t>
            </a:r>
            <a:r>
              <a:rPr lang="zh-TW" altLang="en-US" sz="2000" dirty="0" smtClean="0">
                <a:solidFill>
                  <a:srgbClr val="FF0000"/>
                </a:solidFill>
              </a:rPr>
              <a:t>絕對定位</a:t>
            </a:r>
            <a:r>
              <a:rPr lang="zh-TW" altLang="en-US" sz="1600" dirty="0" smtClean="0"/>
              <a:t>，可將兩個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區塊重疊</a:t>
            </a:r>
            <a:r>
              <a:rPr lang="zh-TW" altLang="en-US" sz="1600" dirty="0" smtClean="0"/>
              <a:t>起來，進而設計出</a:t>
            </a:r>
            <a:r>
              <a:rPr lang="zh-TW" altLang="en-US" sz="2000" dirty="0" smtClean="0">
                <a:solidFill>
                  <a:srgbClr val="FF0000"/>
                </a:solidFill>
              </a:rPr>
              <a:t>標題複疊</a:t>
            </a:r>
            <a:r>
              <a:rPr lang="zh-TW" altLang="en-US" sz="1600" dirty="0" smtClean="0"/>
              <a:t>圖片的</a:t>
            </a:r>
            <a:r>
              <a:rPr lang="zh-TW" altLang="en-US" sz="2000" dirty="0" smtClean="0">
                <a:solidFill>
                  <a:srgbClr val="FF0000"/>
                </a:solidFill>
              </a:rPr>
              <a:t>效果</a:t>
            </a:r>
            <a:r>
              <a:rPr lang="zh-TW" altLang="en-US" sz="1600" dirty="0" smtClean="0"/>
              <a:t>。</a:t>
            </a:r>
            <a:r>
              <a:rPr lang="zh-TW" altLang="en-US" sz="2000" dirty="0" smtClean="0">
                <a:solidFill>
                  <a:srgbClr val="FF0000"/>
                </a:solidFill>
              </a:rPr>
              <a:t>圖片</a:t>
            </a:r>
            <a:r>
              <a:rPr lang="zh-TW" altLang="en-US" sz="1600" dirty="0" smtClean="0"/>
              <a:t>與</a:t>
            </a:r>
            <a:r>
              <a:rPr lang="zh-TW" altLang="en-US" sz="2000" dirty="0" smtClean="0">
                <a:solidFill>
                  <a:srgbClr val="FF0000"/>
                </a:solidFill>
              </a:rPr>
              <a:t>標題</a:t>
            </a:r>
            <a:r>
              <a:rPr lang="zh-TW" altLang="en-US" sz="1600" dirty="0" smtClean="0"/>
              <a:t>分別</a:t>
            </a:r>
            <a:r>
              <a:rPr lang="zh-TW" altLang="en-US" sz="2000" dirty="0" smtClean="0">
                <a:solidFill>
                  <a:srgbClr val="FF0000"/>
                </a:solidFill>
              </a:rPr>
              <a:t>位於不同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</a:t>
            </a:r>
            <a:r>
              <a:rPr lang="zh-TW" altLang="en-US" sz="1600" dirty="0" smtClean="0"/>
              <a:t>元素中，設定</a:t>
            </a:r>
            <a:r>
              <a:rPr lang="zh-TW" altLang="en-US" sz="2000" dirty="0" smtClean="0">
                <a:solidFill>
                  <a:srgbClr val="FF0000"/>
                </a:solidFill>
              </a:rPr>
              <a:t>標題</a:t>
            </a:r>
            <a:r>
              <a:rPr lang="zh-TW" altLang="en-US" sz="1600" dirty="0" smtClean="0"/>
              <a:t>區塊為</a:t>
            </a:r>
            <a:r>
              <a:rPr lang="zh-TW" altLang="en-US" sz="2000" dirty="0" smtClean="0">
                <a:solidFill>
                  <a:srgbClr val="FF0000"/>
                </a:solidFill>
              </a:rPr>
              <a:t>絕對定位</a:t>
            </a:r>
            <a:r>
              <a:rPr lang="zh-TW" altLang="en-US" sz="1600" dirty="0" smtClean="0"/>
              <a:t>，並設定</a:t>
            </a:r>
            <a:r>
              <a:rPr lang="zh-TW" altLang="en-US" sz="2000" dirty="0" smtClean="0">
                <a:solidFill>
                  <a:srgbClr val="FF0000"/>
                </a:solidFill>
              </a:rPr>
              <a:t>與圖片</a:t>
            </a:r>
            <a:r>
              <a:rPr lang="zh-TW" altLang="en-US" sz="1600" dirty="0" smtClean="0"/>
              <a:t>相</a:t>
            </a:r>
            <a:r>
              <a:rPr lang="zh-TW" altLang="en-US" sz="2000" dirty="0" smtClean="0">
                <a:solidFill>
                  <a:srgbClr val="FF0000"/>
                </a:solidFill>
              </a:rPr>
              <a:t>同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尺寸</a:t>
            </a:r>
            <a:r>
              <a:rPr lang="zh-TW" altLang="en-US" sz="1600" dirty="0" smtClean="0"/>
              <a:t>，增加</a:t>
            </a:r>
            <a:r>
              <a:rPr lang="zh-TW" altLang="en-US" sz="2000" dirty="0" smtClean="0">
                <a:solidFill>
                  <a:srgbClr val="FF0000"/>
                </a:solidFill>
              </a:rPr>
              <a:t>半透明顏色</a:t>
            </a:r>
            <a:r>
              <a:rPr lang="zh-TW" altLang="en-US" sz="1600" dirty="0" smtClean="0"/>
              <a:t>，調整位置後，兩個區塊重疊起來，然後</a:t>
            </a:r>
            <a:r>
              <a:rPr lang="zh-TW" altLang="en-US" sz="2000" dirty="0" smtClean="0">
                <a:solidFill>
                  <a:srgbClr val="FF0000"/>
                </a:solidFill>
              </a:rPr>
              <a:t>增加滑鼠動作</a:t>
            </a:r>
            <a:r>
              <a:rPr lang="zh-TW" altLang="en-US" sz="1600" dirty="0" smtClean="0"/>
              <a:t>，當</a:t>
            </a:r>
            <a:r>
              <a:rPr lang="zh-TW" altLang="en-US" sz="2000" dirty="0" smtClean="0">
                <a:solidFill>
                  <a:srgbClr val="FF0000"/>
                </a:solidFill>
              </a:rPr>
              <a:t>滑鼠位於標題圖層</a:t>
            </a:r>
            <a:r>
              <a:rPr lang="zh-TW" altLang="en-US" sz="1600" dirty="0" smtClean="0"/>
              <a:t>上就</a:t>
            </a:r>
            <a:r>
              <a:rPr lang="zh-TW" altLang="en-US" sz="2000" dirty="0" smtClean="0">
                <a:solidFill>
                  <a:srgbClr val="FF0000"/>
                </a:solidFill>
              </a:rPr>
              <a:t>隱藏標題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顯示圖片</a:t>
            </a:r>
            <a:r>
              <a:rPr lang="zh-TW" altLang="en-US" sz="1600" dirty="0" smtClean="0"/>
              <a:t>，滑鼠</a:t>
            </a:r>
            <a:r>
              <a:rPr lang="zh-TW" altLang="en-US" sz="2000" dirty="0" smtClean="0">
                <a:solidFill>
                  <a:srgbClr val="FF0000"/>
                </a:solidFill>
              </a:rPr>
              <a:t>游標</a:t>
            </a:r>
            <a:r>
              <a:rPr lang="zh-TW" altLang="en-US" sz="1600" dirty="0" smtClean="0"/>
              <a:t>變成</a:t>
            </a:r>
            <a:r>
              <a:rPr lang="zh-TW" altLang="en-US" sz="2000" dirty="0" smtClean="0">
                <a:solidFill>
                  <a:srgbClr val="FF0000"/>
                </a:solidFill>
              </a:rPr>
              <a:t>手指狀</a:t>
            </a:r>
            <a:r>
              <a:rPr lang="zh-TW" altLang="en-US" sz="1600" dirty="0" smtClean="0"/>
              <a:t>。在</a:t>
            </a:r>
            <a:r>
              <a:rPr lang="zh-TW" altLang="en-US" sz="2000" dirty="0" smtClean="0">
                <a:solidFill>
                  <a:srgbClr val="FF0000"/>
                </a:solidFill>
              </a:rPr>
              <a:t>設定標題區塊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定位</a:t>
            </a:r>
            <a:r>
              <a:rPr lang="zh-TW" altLang="en-US" sz="1600" dirty="0" smtClean="0"/>
              <a:t>方式之</a:t>
            </a:r>
            <a:r>
              <a:rPr lang="zh-TW" altLang="en-US" sz="2000" dirty="0" smtClean="0">
                <a:solidFill>
                  <a:srgbClr val="FF0000"/>
                </a:solidFill>
              </a:rPr>
              <a:t>前</a:t>
            </a:r>
            <a:r>
              <a:rPr lang="zh-TW" altLang="en-US" sz="1600" dirty="0" smtClean="0"/>
              <a:t>，必須將</a:t>
            </a:r>
            <a:r>
              <a:rPr lang="zh-TW" altLang="en-US" sz="2000" dirty="0" smtClean="0">
                <a:solidFill>
                  <a:srgbClr val="FF0000"/>
                </a:solidFill>
              </a:rPr>
              <a:t>父級區塊</a:t>
            </a:r>
            <a:r>
              <a:rPr lang="zh-TW" altLang="en-US" sz="1600" dirty="0" smtClean="0"/>
              <a:t>設定</a:t>
            </a:r>
            <a:r>
              <a:rPr lang="zh-TW" altLang="en-US" sz="2000" dirty="0" smtClean="0">
                <a:solidFill>
                  <a:srgbClr val="FF0000"/>
                </a:solidFill>
              </a:rPr>
              <a:t>為相對定位</a:t>
            </a:r>
            <a:r>
              <a:rPr lang="zh-TW" altLang="en-US" sz="1600" dirty="0" smtClean="0"/>
              <a:t>方式。</a:t>
            </a: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以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Div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標籤包圍標題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</a:rPr>
              <a:t>          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選擇定義規則位置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設定字型與背景顏色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</a:rPr>
              <a:t>       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Step4.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調整文字位置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Step5.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設定定位效果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</a:rPr>
              <a:t>                  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7" action="ppaction://hlinksldjump"/>
              </a:rPr>
              <a:t>Step6.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7" action="ppaction://hlinksldjump"/>
              </a:rPr>
              <a:t>變更滑鼠游標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8" action="ppaction://hlinksldjump"/>
              </a:rPr>
              <a:t>Step7.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8" action="ppaction://hlinksldjump"/>
              </a:rPr>
              <a:t>設定區塊透明度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9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8572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Step1. </a:t>
            </a:r>
            <a:r>
              <a:rPr lang="zh-TW" altLang="en-US" sz="3200" dirty="0" smtClean="0"/>
              <a:t>以</a:t>
            </a:r>
            <a:r>
              <a:rPr lang="en-US" altLang="zh-TW" sz="3200" dirty="0" smtClean="0"/>
              <a:t>Div</a:t>
            </a:r>
            <a:r>
              <a:rPr lang="zh-TW" altLang="en-US" sz="3200" dirty="0" smtClean="0"/>
              <a:t>標籤包圍標題</a:t>
            </a:r>
          </a:p>
        </p:txBody>
      </p:sp>
      <p:sp>
        <p:nvSpPr>
          <p:cNvPr id="7" name="圓角化對角線角落矩形 6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9" name="圓角化對角線角落矩形 8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4098" name="Picture 2" descr="C:\Laura_2015\PPS\GR-H5C3JQ\Tif\Tif07\7-1-0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6994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選擇定義規則位置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5122" name="Picture 2" descr="C:\Laura_2015\PPS\GR-H5C3JQ\Tif\Tif07\7-1-09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6994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設定字型與背景顏色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6146" name="Picture 2" descr="C:\Laura_2015\PPS\GR-H5C3JQ\Tif\Tif07\7-1-10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46" y="1419622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Step4. </a:t>
            </a:r>
            <a:r>
              <a:rPr lang="zh-TW" altLang="en-US" sz="3200" smtClean="0"/>
              <a:t>調整文字位置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7170" name="Picture 2" descr="C:\Laura_2015\PPS\GR-H5C3JQ\Tif\Tif07\7-1-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69089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Step5. </a:t>
            </a:r>
            <a:r>
              <a:rPr lang="zh-TW" altLang="en-US" sz="3200" smtClean="0"/>
              <a:t>設定定位效果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8194" name="Picture 2" descr="C:\Laura_2015\PPS\GR-H5C3JQ\Tif\Tif07\7-1-12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6994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Chapter 7</a:t>
            </a:r>
            <a:b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CSS</a:t>
            </a:r>
            <a:r>
              <a:rPr lang="zh-TW" altLang="en-US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擴展應用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309634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學習了</a:t>
            </a:r>
            <a:r>
              <a:rPr lang="en-US" altLang="zh-TW" sz="1400" dirty="0" err="1" smtClean="0">
                <a:latin typeface="華康圓體 Std W5" pitchFamily="50" charset="-120"/>
                <a:ea typeface="華康圓體 Std W5" pitchFamily="50" charset="-120"/>
              </a:rPr>
              <a:t>Div+CSS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的各種布局後可瞭解到，透過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設定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區塊的</a:t>
            </a:r>
            <a:r>
              <a:rPr lang="en-US" altLang="zh-TW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float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屬性值及調整</a:t>
            </a:r>
            <a:r>
              <a:rPr lang="en-US" altLang="zh-TW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padding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、</a:t>
            </a:r>
            <a:r>
              <a:rPr lang="en-US" altLang="zh-TW" sz="1800" dirty="0" err="1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marin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等屬性值，能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調整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出各種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版面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配置效果，其實還可使用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相對定位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與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絕對定位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，設計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重疊區塊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等更靈活的版面配置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效果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。</a:t>
            </a:r>
            <a:r>
              <a:rPr lang="en-US" altLang="zh-TW" sz="1400" dirty="0" err="1" smtClean="0">
                <a:latin typeface="華康圓體 Std W5" pitchFamily="50" charset="-120"/>
                <a:ea typeface="華康圓體 Std W5" pitchFamily="50" charset="-120"/>
              </a:rPr>
              <a:t>Div+CSS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排版靈活性還展現在一個</a:t>
            </a:r>
            <a:r>
              <a:rPr lang="en-US" altLang="zh-TW" sz="1400" dirty="0" smtClean="0">
                <a:latin typeface="華康圓體 Std W5" pitchFamily="50" charset="-120"/>
                <a:ea typeface="華康圓體 Std W5" pitchFamily="50" charset="-120"/>
              </a:rPr>
              <a:t>HTML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文件能輕鬆調整出多種效果上，且可適當使用</a:t>
            </a:r>
            <a:r>
              <a:rPr lang="en-US" altLang="zh-TW" sz="1400" dirty="0" smtClean="0">
                <a:latin typeface="華康圓體 Std W5" pitchFamily="50" charset="-120"/>
                <a:ea typeface="華康圓體 Std W5" pitchFamily="50" charset="-120"/>
              </a:rPr>
              <a:t>CSS3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屬性，設計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放大動畫相簿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、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剪裁背景圖片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等，提升網頁設計的多樣性。</a:t>
            </a:r>
          </a:p>
        </p:txBody>
      </p:sp>
      <p:sp>
        <p:nvSpPr>
          <p:cNvPr id="12" name="圓角化對角線角落矩形 11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pres?slideindex=1&amp;slidetitle="/>
              </a:rPr>
              <a:t>大綱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4" name="圓角化對角線角落矩形 1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pres?slideindex=1&amp;slidetitle="/>
              </a:rPr>
              <a:t>下一章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5" name="圓角化對角線角落矩形 14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pres?slideindex=1&amp;slidetitle="/>
              </a:rPr>
              <a:t>上一章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6" name="圓角化對角線角落矩形 15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endshow"/>
              </a:rPr>
              <a:t>離開</a:t>
            </a:r>
            <a:endParaRPr lang="en-US" altLang="zh-TW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7" name="圓角化對角線角落矩形 16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開始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Step6. </a:t>
            </a:r>
            <a:r>
              <a:rPr lang="zh-TW" altLang="en-US" sz="3200" smtClean="0"/>
              <a:t>變更滑鼠游標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9218" name="Picture 2" descr="C:\Laura_2015\PPS\GR-H5C3JQ\Tif\Tif07\7-1-1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6994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Step7. </a:t>
            </a:r>
            <a:r>
              <a:rPr lang="zh-TW" altLang="en-US" sz="3200" dirty="0" smtClean="0"/>
              <a:t>設定區塊透明度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0242" name="Picture 2" descr="C:\Laura_2015\PPS\GR-H5C3JQ\Tif\Tif07\7-1-14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840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dirty="0" smtClean="0"/>
              <a:t>7-1-3 </a:t>
            </a:r>
            <a:r>
              <a:rPr lang="zh-TW" altLang="en-US" dirty="0" smtClean="0"/>
              <a:t>設計側邊欄廣告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1600" dirty="0" smtClean="0"/>
              <a:t>在網頁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兩側</a:t>
            </a:r>
            <a:r>
              <a:rPr lang="zh-TW" altLang="en-US" sz="1600" dirty="0" smtClean="0"/>
              <a:t>增加小廣告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</a:t>
            </a:r>
            <a:r>
              <a:rPr lang="zh-TW" altLang="en-US" sz="1600" dirty="0" smtClean="0"/>
              <a:t>，能</a:t>
            </a:r>
            <a:r>
              <a:rPr lang="zh-TW" altLang="en-US" sz="2000" dirty="0" smtClean="0">
                <a:solidFill>
                  <a:srgbClr val="FF0000"/>
                </a:solidFill>
              </a:rPr>
              <a:t>不影響</a:t>
            </a:r>
            <a:r>
              <a:rPr lang="zh-TW" altLang="en-US" sz="1600" dirty="0" smtClean="0"/>
              <a:t>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結構</a:t>
            </a:r>
            <a:r>
              <a:rPr lang="zh-TW" altLang="en-US" sz="1600" dirty="0" smtClean="0"/>
              <a:t>又能</a:t>
            </a:r>
            <a:r>
              <a:rPr lang="zh-TW" altLang="en-US" sz="2000" dirty="0" smtClean="0">
                <a:solidFill>
                  <a:srgbClr val="FF0000"/>
                </a:solidFill>
              </a:rPr>
              <a:t>達到醒目提示</a:t>
            </a:r>
            <a:r>
              <a:rPr lang="zh-TW" altLang="en-US" sz="1600" dirty="0" smtClean="0"/>
              <a:t>的作用。插入</a:t>
            </a:r>
            <a:r>
              <a:rPr lang="en-US" altLang="zh-TW" sz="1600" dirty="0" smtClean="0"/>
              <a:t>HTML</a:t>
            </a:r>
            <a:r>
              <a:rPr lang="zh-TW" altLang="en-US" sz="1600" dirty="0" smtClean="0"/>
              <a:t>內容後，將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區塊定位</a:t>
            </a:r>
            <a:r>
              <a:rPr lang="zh-TW" altLang="en-US" sz="1600" dirty="0" smtClean="0"/>
              <a:t>方式變更為</a:t>
            </a:r>
            <a:r>
              <a:rPr lang="en-US" altLang="zh-TW" sz="2000" dirty="0" smtClean="0">
                <a:solidFill>
                  <a:srgbClr val="FF0000"/>
                </a:solidFill>
              </a:rPr>
              <a:t>fixed</a:t>
            </a:r>
            <a:r>
              <a:rPr lang="zh-TW" altLang="en-US" sz="1600" dirty="0" smtClean="0"/>
              <a:t>，就可擺脫其他</a:t>
            </a:r>
            <a:r>
              <a:rPr lang="en-US" altLang="zh-TW" sz="1600" dirty="0" smtClean="0"/>
              <a:t>HTML</a:t>
            </a:r>
            <a:r>
              <a:rPr lang="zh-TW" altLang="en-US" sz="1600" dirty="0" smtClean="0"/>
              <a:t>區塊架構，</a:t>
            </a:r>
            <a:r>
              <a:rPr lang="zh-TW" altLang="en-US" sz="2000" dirty="0" smtClean="0">
                <a:solidFill>
                  <a:srgbClr val="FF0000"/>
                </a:solidFill>
              </a:rPr>
              <a:t>以視窗為參考點</a:t>
            </a:r>
            <a:r>
              <a:rPr lang="zh-TW" altLang="en-US" sz="1600" dirty="0" smtClean="0"/>
              <a:t>而能於視窗中固定位置，如此無論如何捲動網頁，始終能出現在視窗的左上角。</a:t>
            </a: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插入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Div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標籤</a:t>
            </a: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設定定位效果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限制網頁寬度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插入</a:t>
            </a:r>
            <a:r>
              <a:rPr lang="en-US" altLang="zh-TW" sz="3200" smtClean="0"/>
              <a:t>Div</a:t>
            </a:r>
            <a:r>
              <a:rPr lang="zh-TW" altLang="en-US" sz="3200" smtClean="0"/>
              <a:t>標籤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1266" name="Picture 2" descr="C:\Laura_2015\PPS\GR-H5C3JQ\Tif\Tif07\7-1-1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19213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Step2. </a:t>
            </a:r>
            <a:r>
              <a:rPr lang="zh-TW" altLang="en-US" sz="3200" dirty="0" smtClean="0"/>
              <a:t>設定定位效果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2290" name="Picture 2" descr="C:\Laura_2015\PPS\GR-H5C3JQ\Tif\Tif07\7-1-17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93597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Step3. </a:t>
            </a:r>
            <a:r>
              <a:rPr lang="zh-TW" altLang="en-US" sz="3200" dirty="0" smtClean="0"/>
              <a:t>限制網頁寬度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3314" name="Picture 2" descr="C:\Laura_2015\PPS\GR-H5C3JQ\Tif\Tif07\7-1-1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58735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7-2 </a:t>
            </a:r>
            <a:r>
              <a:rPr lang="zh-TW" altLang="en-US" smtClean="0"/>
              <a:t>可切換效果的相簿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1600" dirty="0" smtClean="0"/>
              <a:t>在</a:t>
            </a:r>
            <a:r>
              <a:rPr lang="zh-TW" altLang="en-US" sz="2000" dirty="0" smtClean="0">
                <a:solidFill>
                  <a:srgbClr val="FF0000"/>
                </a:solidFill>
              </a:rPr>
              <a:t>網頁</a:t>
            </a:r>
            <a:r>
              <a:rPr lang="zh-TW" altLang="en-US" sz="1600" dirty="0" smtClean="0"/>
              <a:t>中插入</a:t>
            </a:r>
            <a:r>
              <a:rPr lang="zh-TW" altLang="en-US" sz="2000" dirty="0" smtClean="0">
                <a:solidFill>
                  <a:srgbClr val="FF0000"/>
                </a:solidFill>
              </a:rPr>
              <a:t>多張相片</a:t>
            </a:r>
            <a:r>
              <a:rPr lang="zh-TW" altLang="en-US" sz="1600" dirty="0" smtClean="0"/>
              <a:t>時，不妨以相簿方式呈現，如以</a:t>
            </a:r>
            <a:r>
              <a:rPr lang="zh-TW" altLang="en-US" sz="2000" dirty="0" smtClean="0">
                <a:solidFill>
                  <a:srgbClr val="FF0000"/>
                </a:solidFill>
              </a:rPr>
              <a:t>較小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縮圖排列</a:t>
            </a:r>
            <a:r>
              <a:rPr lang="zh-TW" altLang="en-US" sz="1600" dirty="0" smtClean="0"/>
              <a:t>圖片，並</a:t>
            </a:r>
            <a:r>
              <a:rPr lang="zh-TW" altLang="en-US" sz="2000" dirty="0" smtClean="0">
                <a:solidFill>
                  <a:srgbClr val="FF0000"/>
                </a:solidFill>
              </a:rPr>
              <a:t>加入</a:t>
            </a:r>
            <a:r>
              <a:rPr lang="zh-TW" altLang="en-US" sz="1600" dirty="0" smtClean="0"/>
              <a:t>對應的</a:t>
            </a:r>
            <a:r>
              <a:rPr lang="zh-TW" altLang="en-US" sz="2000" dirty="0" smtClean="0">
                <a:solidFill>
                  <a:srgbClr val="FF0000"/>
                </a:solidFill>
              </a:rPr>
              <a:t>標題</a:t>
            </a:r>
            <a:r>
              <a:rPr lang="zh-TW" altLang="en-US" sz="1600" dirty="0" smtClean="0"/>
              <a:t>。當</a:t>
            </a:r>
            <a:r>
              <a:rPr lang="zh-TW" altLang="en-US" sz="2000" dirty="0" smtClean="0">
                <a:solidFill>
                  <a:srgbClr val="FF0000"/>
                </a:solidFill>
              </a:rPr>
              <a:t>單擊</a:t>
            </a:r>
            <a:r>
              <a:rPr lang="zh-TW" altLang="en-US" sz="1600" dirty="0" smtClean="0"/>
              <a:t>圖片</a:t>
            </a:r>
            <a:r>
              <a:rPr lang="zh-TW" altLang="en-US" sz="2000" dirty="0" smtClean="0">
                <a:solidFill>
                  <a:srgbClr val="FF0000"/>
                </a:solidFill>
              </a:rPr>
              <a:t>縮圖</a:t>
            </a:r>
            <a:r>
              <a:rPr lang="zh-TW" altLang="en-US" sz="1600" dirty="0" smtClean="0"/>
              <a:t>或</a:t>
            </a:r>
            <a:r>
              <a:rPr lang="zh-TW" altLang="en-US" sz="2000" dirty="0" smtClean="0">
                <a:solidFill>
                  <a:srgbClr val="FF0000"/>
                </a:solidFill>
              </a:rPr>
              <a:t>標題</a:t>
            </a:r>
            <a:r>
              <a:rPr lang="zh-TW" altLang="en-US" sz="1600" dirty="0" smtClean="0"/>
              <a:t>，能在</a:t>
            </a:r>
            <a:r>
              <a:rPr lang="zh-TW" altLang="en-US" sz="2000" dirty="0" smtClean="0">
                <a:solidFill>
                  <a:srgbClr val="FF0000"/>
                </a:solidFill>
              </a:rPr>
              <a:t>新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視窗</a:t>
            </a:r>
            <a:r>
              <a:rPr lang="zh-TW" altLang="en-US" sz="1600" dirty="0" smtClean="0"/>
              <a:t>中</a:t>
            </a:r>
            <a:r>
              <a:rPr lang="zh-TW" altLang="en-US" sz="2000" dirty="0" smtClean="0">
                <a:solidFill>
                  <a:srgbClr val="FF0000"/>
                </a:solidFill>
              </a:rPr>
              <a:t>顯示</a:t>
            </a:r>
            <a:r>
              <a:rPr lang="zh-TW" altLang="en-US" sz="1600" dirty="0" smtClean="0"/>
              <a:t>圖片。也可</a:t>
            </a:r>
            <a:r>
              <a:rPr lang="zh-TW" altLang="en-US" sz="2000" dirty="0" smtClean="0">
                <a:solidFill>
                  <a:srgbClr val="FF0000"/>
                </a:solidFill>
              </a:rPr>
              <a:t>加入較大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縮圖</a:t>
            </a:r>
            <a:r>
              <a:rPr lang="zh-TW" altLang="en-US" sz="1600" dirty="0" smtClean="0"/>
              <a:t>，以</a:t>
            </a:r>
            <a:r>
              <a:rPr lang="zh-TW" altLang="en-US" sz="2000" dirty="0" smtClean="0">
                <a:solidFill>
                  <a:srgbClr val="FF0000"/>
                </a:solidFill>
              </a:rPr>
              <a:t>左右拖曳</a:t>
            </a:r>
            <a:r>
              <a:rPr lang="zh-TW" altLang="en-US" sz="1600" dirty="0" smtClean="0"/>
              <a:t>的方式</a:t>
            </a:r>
            <a:r>
              <a:rPr lang="zh-TW" altLang="en-US" sz="2000" dirty="0" smtClean="0">
                <a:solidFill>
                  <a:srgbClr val="FF0000"/>
                </a:solidFill>
              </a:rPr>
              <a:t>瀏覽圖片</a:t>
            </a:r>
            <a:r>
              <a:rPr lang="zh-TW" altLang="en-US" sz="1600" dirty="0" smtClean="0"/>
              <a:t>，這在</a:t>
            </a:r>
            <a:r>
              <a:rPr lang="zh-TW" altLang="en-US" sz="2000" dirty="0" smtClean="0">
                <a:solidFill>
                  <a:srgbClr val="FF0000"/>
                </a:solidFill>
              </a:rPr>
              <a:t>觸控裝置</a:t>
            </a:r>
            <a:r>
              <a:rPr lang="zh-TW" altLang="en-US" sz="1600" dirty="0" smtClean="0"/>
              <a:t>中會有</a:t>
            </a:r>
            <a:r>
              <a:rPr lang="zh-TW" altLang="en-US" sz="2000" dirty="0" smtClean="0">
                <a:solidFill>
                  <a:srgbClr val="FF0000"/>
                </a:solidFill>
              </a:rPr>
              <a:t>較好</a:t>
            </a:r>
            <a:r>
              <a:rPr lang="zh-TW" altLang="en-US" sz="1600" dirty="0" smtClean="0"/>
              <a:t>的使用</a:t>
            </a:r>
            <a:r>
              <a:rPr lang="zh-TW" altLang="en-US" sz="2000" dirty="0" smtClean="0">
                <a:solidFill>
                  <a:srgbClr val="FF0000"/>
                </a:solidFill>
              </a:rPr>
              <a:t>體驗</a:t>
            </a:r>
            <a:r>
              <a:rPr lang="zh-TW" altLang="en-US" sz="1600" dirty="0" smtClean="0"/>
              <a:t>。</a:t>
            </a:r>
          </a:p>
          <a:p>
            <a:pPr algn="just"/>
            <a:r>
              <a:rPr lang="zh-TW" altLang="en-US" sz="1600" dirty="0" smtClean="0"/>
              <a:t>兩種效果都是應用相同的</a:t>
            </a:r>
            <a:r>
              <a:rPr lang="en-US" altLang="zh-TW" sz="1600" dirty="0" smtClean="0"/>
              <a:t>HTML</a:t>
            </a:r>
            <a:r>
              <a:rPr lang="zh-TW" altLang="en-US" sz="1600" dirty="0" smtClean="0"/>
              <a:t>內容，</a:t>
            </a:r>
            <a:r>
              <a:rPr lang="zh-TW" altLang="en-US" sz="2000" dirty="0" smtClean="0">
                <a:solidFill>
                  <a:srgbClr val="FF0000"/>
                </a:solidFill>
              </a:rPr>
              <a:t>變更</a:t>
            </a:r>
            <a:r>
              <a:rPr lang="en-US" altLang="zh-TW" sz="1600" dirty="0" smtClean="0"/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樣式</a:t>
            </a:r>
            <a:r>
              <a:rPr lang="zh-TW" altLang="en-US" sz="1600" dirty="0" smtClean="0"/>
              <a:t>可讓圖片有</a:t>
            </a:r>
            <a:r>
              <a:rPr lang="zh-TW" altLang="en-US" sz="2000" dirty="0" smtClean="0">
                <a:solidFill>
                  <a:srgbClr val="FF0000"/>
                </a:solidFill>
              </a:rPr>
              <a:t>不同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呈現效果</a:t>
            </a:r>
            <a:r>
              <a:rPr lang="zh-TW" altLang="en-US" sz="1600" dirty="0" smtClean="0"/>
              <a:t>，只要在</a:t>
            </a:r>
            <a:r>
              <a:rPr lang="zh-TW" altLang="en-US" sz="2000" dirty="0" smtClean="0">
                <a:solidFill>
                  <a:srgbClr val="FF0000"/>
                </a:solidFill>
              </a:rPr>
              <a:t>不同</a:t>
            </a:r>
            <a:r>
              <a:rPr lang="zh-TW" altLang="en-US" sz="1600" dirty="0" smtClean="0"/>
              <a:t>的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檔案</a:t>
            </a:r>
            <a:r>
              <a:rPr lang="zh-TW" altLang="en-US" sz="1600" dirty="0" smtClean="0"/>
              <a:t>中加入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內容，然後</a:t>
            </a:r>
            <a:r>
              <a:rPr lang="zh-TW" altLang="en-US" sz="2000" dirty="0" smtClean="0">
                <a:solidFill>
                  <a:srgbClr val="FF0000"/>
                </a:solidFill>
              </a:rPr>
              <a:t>透過連結</a:t>
            </a:r>
            <a:r>
              <a:rPr lang="zh-TW" altLang="en-US" sz="1600" dirty="0" smtClean="0"/>
              <a:t>方式</a:t>
            </a:r>
            <a:r>
              <a:rPr lang="zh-TW" altLang="en-US" sz="2000" dirty="0" smtClean="0">
                <a:solidFill>
                  <a:srgbClr val="FF0000"/>
                </a:solidFill>
              </a:rPr>
              <a:t>套用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樣式表，就能輕鬆切換呈現效果。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上一節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9" name="文字版面配置區 2"/>
          <p:cNvSpPr txBox="1">
            <a:spLocks/>
          </p:cNvSpPr>
          <p:nvPr/>
        </p:nvSpPr>
        <p:spPr>
          <a:xfrm>
            <a:off x="489284" y="3265431"/>
            <a:ext cx="8229600" cy="1800200"/>
          </a:xfrm>
          <a:prstGeom prst="rect">
            <a:avLst/>
          </a:prstGeom>
        </p:spPr>
        <p:txBody>
          <a:bodyPr vert="horz" lIns="91440" tIns="45720" rIns="91440" bIns="45720" numCol="2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Step1. 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插入</a:t>
            </a: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div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區塊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Step2. 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插入圖片</a:t>
            </a:r>
            <a:endParaRPr kumimoji="0" lang="zh-TW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7" action="ppaction://hlinksldjump"/>
              </a:rPr>
              <a:t>Step3. 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7" action="ppaction://hlinksldjump"/>
              </a:rPr>
              <a:t>插入標題內容</a:t>
            </a:r>
            <a:endParaRPr kumimoji="0" lang="zh-TW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8" action="ppaction://hlinksldjump"/>
              </a:rPr>
              <a:t>Step4. 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8" action="ppaction://hlinksldjump"/>
              </a:rPr>
              <a:t>複製程式碼</a:t>
            </a:r>
            <a:endParaRPr kumimoji="0" lang="zh-TW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9" action="ppaction://hlinksldjump"/>
              </a:rPr>
              <a:t>Step5. 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9" action="ppaction://hlinksldjump"/>
              </a:rPr>
              <a:t>變更圖片檔名稱與標題</a:t>
            </a:r>
            <a:endParaRPr kumimoji="0" lang="zh-TW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0" action="ppaction://hlinksldjump"/>
              </a:rPr>
              <a:t>Step6. 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0" action="ppaction://hlinksldjump"/>
              </a:rPr>
              <a:t>變更其他編號與標題</a:t>
            </a:r>
            <a:endParaRPr kumimoji="0" lang="zh-TW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0" action="ppaction://hlinksldjump"/>
              </a:rPr>
              <a:t>Step7. 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0" action="ppaction://hlinksldjump"/>
              </a:rPr>
              <a:t>建立</a:t>
            </a: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0" action="ppaction://hlinksldjump"/>
              </a:rPr>
              <a:t>CSS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0" action="ppaction://hlinksldjump"/>
              </a:rPr>
              <a:t>文件</a:t>
            </a:r>
            <a:endParaRPr kumimoji="0" lang="zh-TW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1" action="ppaction://hlinksldjump"/>
              </a:rPr>
              <a:t>Step8. 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1" action="ppaction://hlinksldjump"/>
              </a:rPr>
              <a:t>設定區塊效果</a:t>
            </a:r>
            <a:endParaRPr kumimoji="0" lang="zh-TW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2" action="ppaction://hlinksldjump"/>
              </a:rPr>
              <a:t>Step9. 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2" action="ppaction://hlinksldjump"/>
              </a:rPr>
              <a:t>變更超連結效果</a:t>
            </a:r>
            <a:endParaRPr kumimoji="0" lang="zh-TW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3" action="ppaction://hlinksldjump"/>
              </a:rPr>
              <a:t>Step10. 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3" action="ppaction://hlinksldjump"/>
              </a:rPr>
              <a:t>調整標題效果</a:t>
            </a:r>
            <a:endParaRPr kumimoji="0" lang="zh-TW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4" action="ppaction://hlinksldjump"/>
              </a:rPr>
              <a:t>Step11. 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4" action="ppaction://hlinksldjump"/>
              </a:rPr>
              <a:t>設定影像縮圖尺寸</a:t>
            </a:r>
            <a:endParaRPr kumimoji="0" lang="zh-TW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5" action="ppaction://hlinksldjump"/>
              </a:rPr>
              <a:t>Step12. 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5" action="ppaction://hlinksldjump"/>
              </a:rPr>
              <a:t>連結</a:t>
            </a: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5" action="ppaction://hlinksldjump"/>
              </a:rPr>
              <a:t>CSS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5" action="ppaction://hlinksldjump"/>
              </a:rPr>
              <a:t>檔案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6" action="ppaction://hlinksldjump"/>
              </a:rPr>
              <a:t>Step13. 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6" action="ppaction://hlinksldjump"/>
              </a:rPr>
              <a:t>變更</a:t>
            </a:r>
            <a:r>
              <a:rPr kumimoji="0" lang="en-US" altLang="zh-TW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6" action="ppaction://hlinksldjump"/>
              </a:rPr>
              <a:t>CSS</a:t>
            </a:r>
            <a:r>
              <a:rPr kumimoji="0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hlinkClick r:id="rId16" action="ppaction://hlinksldjump"/>
              </a:rPr>
              <a:t>連結</a:t>
            </a:r>
            <a:endParaRPr kumimoji="0" lang="zh-TW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Step1. </a:t>
            </a:r>
            <a:r>
              <a:rPr lang="zh-TW" altLang="en-US" sz="3200" dirty="0" smtClean="0"/>
              <a:t>插入</a:t>
            </a:r>
            <a:r>
              <a:rPr lang="en-US" altLang="zh-TW" sz="3200" dirty="0" smtClean="0"/>
              <a:t>div</a:t>
            </a:r>
            <a:r>
              <a:rPr lang="zh-TW" altLang="en-US" sz="3200" dirty="0" smtClean="0"/>
              <a:t>區塊</a:t>
            </a:r>
          </a:p>
        </p:txBody>
      </p:sp>
      <p:sp>
        <p:nvSpPr>
          <p:cNvPr id="5" name="圓角化對角線角落矩形 4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4338" name="Picture 2" descr="C:\Laura_2015\PPS\GR-H5C3JQ\Tif\Tif07\7-2-02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1425575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插入圖片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5362" name="Picture 2" descr="C:\Laura_2015\PPS\GR-H5C3JQ\Tif\Tif07\7-2-0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49938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插入標題內容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6386" name="Picture 2" descr="C:\Laura_2015\PPS\GR-H5C3JQ\Tif\Tif07\7-2-04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80421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圓角化對角線角落矩形 21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firstslide"/>
              </a:rPr>
              <a:t>回章首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defRPr/>
            </a:pPr>
            <a:r>
              <a:rPr lang="zh-TW" altLang="en-US" dirty="0" smtClean="0"/>
              <a:t>目錄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2555776" y="1347615"/>
            <a:ext cx="6131024" cy="3312368"/>
          </a:xfrm>
        </p:spPr>
        <p:txBody>
          <a:bodyPr>
            <a:normAutofit/>
          </a:bodyPr>
          <a:lstStyle/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7-1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相對與絕對定位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7-2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可切換效果的相簿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7-3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　玩轉</a:t>
            </a: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CSS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圖片背景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" action="ppaction://noaction"/>
              </a:rPr>
              <a:t>7-4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" action="ppaction://noaction"/>
              </a:rPr>
              <a:t>　實力評量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Step4.</a:t>
            </a:r>
            <a:r>
              <a:rPr lang="zh-TW" altLang="en-US" sz="3200" smtClean="0"/>
              <a:t> 複製程式碼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7410" name="Picture 2" descr="C:\Laura_2015\PPS\GR-H5C3JQ\Tif\Tif07\7-2-05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91010"/>
            <a:ext cx="3745243" cy="280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Laura_2015\PPS\GR-H5C3JQ\Tif\Tif07\7-2-05b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586" y="1419622"/>
            <a:ext cx="4323886" cy="324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Step5. </a:t>
            </a:r>
            <a:r>
              <a:rPr lang="zh-TW" altLang="en-US" sz="3200" smtClean="0"/>
              <a:t>變更圖片檔名稱與標題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8434" name="Picture 2" descr="C:\Laura_2015\PPS\GR-H5C3JQ\Tif\Tif07\7-2-0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120" y="1368979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Step6. </a:t>
            </a:r>
            <a:r>
              <a:rPr lang="zh-TW" altLang="en-US" sz="3200" smtClean="0"/>
              <a:t>變更其他編號與標題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9458" name="Picture 2" descr="C:\Laura_2015\PPS\GR-H5C3JQ\Tif\Tif07\7-2-07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96316"/>
            <a:ext cx="4248472" cy="318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Laura_2015\PPS\GR-H5C3JQ\Tif\Tif07\7-2-07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835" y="1498510"/>
            <a:ext cx="4139381" cy="310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Step7. </a:t>
            </a:r>
            <a:r>
              <a:rPr lang="zh-TW" altLang="en-US" sz="3200" smtClean="0"/>
              <a:t>建立</a:t>
            </a:r>
            <a:r>
              <a:rPr lang="en-US" altLang="zh-TW" sz="3200" smtClean="0"/>
              <a:t>CSS</a:t>
            </a:r>
            <a:r>
              <a:rPr lang="zh-TW" altLang="en-US" sz="3200" smtClean="0"/>
              <a:t>文件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0482" name="Picture 2" descr="C:\Laura_2015\PPS\GR-H5C3JQ\Tif\Tif07\7-2-0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638" y="1477963"/>
            <a:ext cx="4935538" cy="304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Step8. </a:t>
            </a:r>
            <a:r>
              <a:rPr lang="zh-TW" altLang="en-US" sz="3200" smtClean="0"/>
              <a:t>設定區塊效果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1506" name="Picture 2" descr="C:\Laura_2015\PPS\GR-H5C3JQ\Tif\Tif07\7-2-09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8526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Step9. </a:t>
            </a:r>
            <a:r>
              <a:rPr lang="zh-TW" altLang="en-US" sz="3200" smtClean="0"/>
              <a:t>變更超連結效果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2530" name="Picture 2" descr="C:\Laura_2015\PPS\GR-H5C3JQ\Tif\Tif07\7-2-10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6993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Step10. </a:t>
            </a:r>
            <a:r>
              <a:rPr lang="zh-TW" altLang="en-US" sz="3200" smtClean="0"/>
              <a:t>調整標題效果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3554" name="Picture 2" descr="C:\Laura_2015\PPS\GR-H5C3JQ\Tif\Tif07\7-2-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6994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Step11. </a:t>
            </a:r>
            <a:r>
              <a:rPr lang="zh-TW" altLang="en-US" sz="3200" smtClean="0"/>
              <a:t>設定影像縮圖尺寸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4578" name="Picture 2" descr="C:\Laura_2015\PPS\GR-H5C3JQ\Tif\Tif07\7-2-12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90" y="1491010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C:\Laura_2015\PPS\GR-H5C3JQ\Tif\Tif07\7-2-12b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888" y="1491010"/>
            <a:ext cx="3606800" cy="292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Step12. </a:t>
            </a:r>
            <a:r>
              <a:rPr lang="zh-TW" altLang="en-US" sz="3200" smtClean="0"/>
              <a:t>連結</a:t>
            </a:r>
            <a:r>
              <a:rPr lang="en-US" altLang="zh-TW" sz="3200" smtClean="0"/>
              <a:t>CSS</a:t>
            </a:r>
            <a:r>
              <a:rPr lang="zh-TW" altLang="en-US" sz="3200" smtClean="0"/>
              <a:t>檔案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5602" name="Picture 2" descr="C:\Laura_2015\PPS\GR-H5C3JQ\Tif\Tif07\7-2-13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70648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C:\Laura_2015\PPS\GR-H5C3JQ\Tif\Tif07\7-2-13b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860" y="2067694"/>
            <a:ext cx="671512" cy="30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C:\Laura_2015\PPS\GR-H5C3JQ\Tif\Tif07\7-2-13c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199" y="1677168"/>
            <a:ext cx="1989137" cy="108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 descr="C:\Laura_2015\PPS\GR-H5C3JQ\Tif\Tif07\7-2-13d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855" y="2361803"/>
            <a:ext cx="2602962" cy="2112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Step13. </a:t>
            </a:r>
            <a:r>
              <a:rPr lang="zh-TW" altLang="en-US" sz="3200" smtClean="0"/>
              <a:t>變更</a:t>
            </a:r>
            <a:r>
              <a:rPr lang="en-US" altLang="zh-TW" sz="3200" smtClean="0"/>
              <a:t>CSS</a:t>
            </a:r>
            <a:r>
              <a:rPr lang="zh-TW" altLang="en-US" sz="3200" smtClean="0"/>
              <a:t>連結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6626" name="Picture 2" descr="C:\Laura_2015\PPS\GR-H5C3JQ\Tif\Tif07\7-2-14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6994"/>
            <a:ext cx="4705351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Laura_2015\PPS\GR-H5C3JQ\Tif\Tif07\7-2-14b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888" y="1647825"/>
            <a:ext cx="3606800" cy="292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7-1 </a:t>
            </a:r>
            <a:r>
              <a:rPr lang="zh-TW" altLang="en-US" smtClean="0"/>
              <a:t>相對與絕對定位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1600" dirty="0" smtClean="0"/>
              <a:t>網頁排版的</a:t>
            </a:r>
            <a:r>
              <a:rPr lang="zh-TW" altLang="en-US" sz="2000" dirty="0" smtClean="0">
                <a:solidFill>
                  <a:srgbClr val="FF0000"/>
                </a:solidFill>
              </a:rPr>
              <a:t>靈活</a:t>
            </a:r>
            <a:r>
              <a:rPr lang="zh-TW" altLang="en-US" sz="1600" dirty="0" smtClean="0"/>
              <a:t>性是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1600" dirty="0" smtClean="0"/>
              <a:t>最突出的</a:t>
            </a:r>
            <a:r>
              <a:rPr lang="zh-TW" altLang="en-US" sz="2000" dirty="0" smtClean="0">
                <a:solidFill>
                  <a:srgbClr val="FF0000"/>
                </a:solidFill>
              </a:rPr>
              <a:t>優勢</a:t>
            </a:r>
            <a:r>
              <a:rPr lang="zh-TW" altLang="en-US" sz="1600" dirty="0" smtClean="0"/>
              <a:t>，除了邊框、邊界等調整位置的方法外，還可透過</a:t>
            </a:r>
            <a:r>
              <a:rPr lang="en-US" altLang="zh-TW" sz="2000" dirty="0" smtClean="0">
                <a:solidFill>
                  <a:srgbClr val="FF0000"/>
                </a:solidFill>
              </a:rPr>
              <a:t>Position</a:t>
            </a:r>
            <a:r>
              <a:rPr lang="zh-TW" altLang="en-US" sz="1600" dirty="0" smtClean="0"/>
              <a:t>屬性，設定</a:t>
            </a:r>
            <a:r>
              <a:rPr lang="en-US" altLang="zh-TW" sz="1600" dirty="0" smtClean="0"/>
              <a:t>HTML</a:t>
            </a:r>
            <a:r>
              <a:rPr lang="zh-TW" altLang="en-US" sz="2000" dirty="0" smtClean="0">
                <a:solidFill>
                  <a:srgbClr val="FF0000"/>
                </a:solidFill>
              </a:rPr>
              <a:t>元素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定位</a:t>
            </a:r>
            <a:r>
              <a:rPr lang="zh-TW" altLang="en-US" sz="1600" dirty="0" smtClean="0"/>
              <a:t>方式，進而</a:t>
            </a:r>
            <a:r>
              <a:rPr lang="zh-TW" altLang="en-US" sz="2000" dirty="0" smtClean="0">
                <a:solidFill>
                  <a:srgbClr val="FF0000"/>
                </a:solidFill>
              </a:rPr>
              <a:t>調整</a:t>
            </a:r>
            <a:r>
              <a:rPr lang="zh-TW" altLang="en-US" sz="1600" dirty="0" smtClean="0"/>
              <a:t>區塊之間或區塊與瀏覽器之間的</a:t>
            </a:r>
            <a:r>
              <a:rPr lang="zh-TW" altLang="en-US" sz="2000" dirty="0" smtClean="0">
                <a:solidFill>
                  <a:srgbClr val="FF0000"/>
                </a:solidFill>
              </a:rPr>
              <a:t>位置</a:t>
            </a:r>
            <a:r>
              <a:rPr lang="zh-TW" altLang="en-US" sz="1600" dirty="0" smtClean="0"/>
              <a:t>，增加排版的靈活性。</a:t>
            </a: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7-1-1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position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屬性</a:t>
            </a: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7-1-2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設計半透明圖片標題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7-1-3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　設計側邊欄廣告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7-3 </a:t>
            </a:r>
            <a:r>
              <a:rPr lang="zh-TW" altLang="en-US" smtClean="0"/>
              <a:t>玩轉</a:t>
            </a:r>
            <a:r>
              <a:rPr lang="en-US" altLang="zh-TW" smtClean="0"/>
              <a:t>CSS</a:t>
            </a:r>
            <a:r>
              <a:rPr lang="zh-TW" altLang="en-US" smtClean="0"/>
              <a:t>圖片背景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1600" dirty="0" smtClean="0"/>
              <a:t>使用</a:t>
            </a:r>
            <a:r>
              <a:rPr lang="zh-TW" altLang="en-US" sz="2000" dirty="0" smtClean="0">
                <a:solidFill>
                  <a:srgbClr val="FF0000"/>
                </a:solidFill>
              </a:rPr>
              <a:t>圖片</a:t>
            </a:r>
            <a:r>
              <a:rPr lang="zh-TW" altLang="en-US" sz="1600" dirty="0" smtClean="0"/>
              <a:t>作為</a:t>
            </a:r>
            <a:r>
              <a:rPr lang="zh-TW" altLang="en-US" sz="2000" dirty="0" smtClean="0">
                <a:solidFill>
                  <a:srgbClr val="FF0000"/>
                </a:solidFill>
              </a:rPr>
              <a:t>背景</a:t>
            </a:r>
            <a:r>
              <a:rPr lang="zh-TW" altLang="en-US" sz="1600" dirty="0" smtClean="0"/>
              <a:t>，能加入更多的設計元素，</a:t>
            </a:r>
            <a:r>
              <a:rPr lang="zh-TW" altLang="en-US" sz="2000" dirty="0" smtClean="0">
                <a:solidFill>
                  <a:srgbClr val="FF0000"/>
                </a:solidFill>
              </a:rPr>
              <a:t>提升</a:t>
            </a:r>
            <a:r>
              <a:rPr lang="zh-TW" altLang="en-US" sz="1600" dirty="0" smtClean="0"/>
              <a:t>網頁的</a:t>
            </a:r>
            <a:r>
              <a:rPr lang="zh-TW" altLang="en-US" sz="2000" dirty="0" smtClean="0">
                <a:solidFill>
                  <a:srgbClr val="FF0000"/>
                </a:solidFill>
              </a:rPr>
              <a:t>美觀</a:t>
            </a:r>
            <a:r>
              <a:rPr lang="zh-TW" altLang="en-US" sz="1600" dirty="0" smtClean="0"/>
              <a:t>性，也能</a:t>
            </a:r>
            <a:r>
              <a:rPr lang="zh-TW" altLang="en-US" sz="2000" dirty="0" smtClean="0">
                <a:solidFill>
                  <a:srgbClr val="FF0000"/>
                </a:solidFill>
              </a:rPr>
              <a:t>增加</a:t>
            </a:r>
            <a:r>
              <a:rPr lang="zh-TW" altLang="en-US" sz="1600" dirty="0" smtClean="0"/>
              <a:t>網頁的</a:t>
            </a:r>
            <a:r>
              <a:rPr lang="zh-TW" altLang="en-US" sz="2000" dirty="0" smtClean="0">
                <a:solidFill>
                  <a:srgbClr val="FF0000"/>
                </a:solidFill>
              </a:rPr>
              <a:t>互動</a:t>
            </a:r>
            <a:r>
              <a:rPr lang="zh-TW" altLang="en-US" sz="1600" dirty="0" smtClean="0"/>
              <a:t>，例如設計具有</a:t>
            </a:r>
            <a:r>
              <a:rPr lang="zh-TW" altLang="en-US" sz="2000" dirty="0" smtClean="0">
                <a:solidFill>
                  <a:srgbClr val="FF0000"/>
                </a:solidFill>
              </a:rPr>
              <a:t>放大動畫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相簿</a:t>
            </a:r>
            <a:r>
              <a:rPr lang="zh-TW" altLang="en-US" sz="1600" dirty="0" smtClean="0"/>
              <a:t>，也可</a:t>
            </a:r>
            <a:r>
              <a:rPr lang="zh-TW" altLang="en-US" sz="2000" dirty="0" smtClean="0">
                <a:solidFill>
                  <a:srgbClr val="FF0000"/>
                </a:solidFill>
              </a:rPr>
              <a:t>固定</a:t>
            </a:r>
            <a:r>
              <a:rPr lang="zh-TW" altLang="en-US" sz="1600" dirty="0" smtClean="0"/>
              <a:t>圖片</a:t>
            </a:r>
            <a:r>
              <a:rPr lang="zh-TW" altLang="en-US" sz="2000" dirty="0" smtClean="0">
                <a:solidFill>
                  <a:srgbClr val="FF0000"/>
                </a:solidFill>
              </a:rPr>
              <a:t>背景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避免</a:t>
            </a:r>
            <a:r>
              <a:rPr lang="zh-TW" altLang="en-US" sz="1600" dirty="0" smtClean="0"/>
              <a:t>內容過多而出現背景圖片</a:t>
            </a:r>
            <a:r>
              <a:rPr lang="zh-TW" altLang="en-US" sz="2000" dirty="0" smtClean="0">
                <a:solidFill>
                  <a:srgbClr val="FF0000"/>
                </a:solidFill>
              </a:rPr>
              <a:t>覆蓋不全</a:t>
            </a:r>
            <a:r>
              <a:rPr lang="zh-TW" altLang="en-US" sz="1600" dirty="0" smtClean="0"/>
              <a:t>的現象。</a:t>
            </a: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7-3-1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不隨捲動軸滾動的圖片背景</a:t>
            </a: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7-3-2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滑鼠移過放大相片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7-3-3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　剪裁背景圖片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上一節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noaction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dirty="0" smtClean="0"/>
              <a:t>7-3-1 </a:t>
            </a:r>
            <a:r>
              <a:rPr lang="zh-TW" altLang="en-US" dirty="0" smtClean="0"/>
              <a:t>不隨捲動軸滾動的圖片背景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1600" dirty="0" smtClean="0"/>
              <a:t>若網頁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內容較多</a:t>
            </a:r>
            <a:r>
              <a:rPr lang="zh-TW" altLang="en-US" sz="1600" dirty="0" smtClean="0"/>
              <a:t>，同時</a:t>
            </a:r>
            <a:r>
              <a:rPr lang="zh-TW" altLang="en-US" sz="2000" dirty="0" smtClean="0">
                <a:solidFill>
                  <a:srgbClr val="FF0000"/>
                </a:solidFill>
              </a:rPr>
              <a:t>背景圖片不適合重複</a:t>
            </a:r>
            <a:r>
              <a:rPr lang="zh-TW" altLang="en-US" sz="1600" dirty="0" smtClean="0"/>
              <a:t>，會在下方</a:t>
            </a:r>
            <a:r>
              <a:rPr lang="zh-TW" altLang="en-US" sz="2000" dirty="0" smtClean="0">
                <a:solidFill>
                  <a:srgbClr val="FF0000"/>
                </a:solidFill>
              </a:rPr>
              <a:t>出現空白區域</a:t>
            </a:r>
            <a:r>
              <a:rPr lang="zh-TW" altLang="en-US" sz="1600" dirty="0" smtClean="0"/>
              <a:t>，破壞網頁完整性。這時可透過</a:t>
            </a:r>
            <a:r>
              <a:rPr lang="zh-TW" altLang="en-US" sz="2000" dirty="0" smtClean="0">
                <a:solidFill>
                  <a:srgbClr val="FF0000"/>
                </a:solidFill>
              </a:rPr>
              <a:t>調整</a:t>
            </a:r>
            <a:r>
              <a:rPr lang="zh-TW" altLang="en-US" sz="1600" dirty="0" smtClean="0"/>
              <a:t>區塊</a:t>
            </a:r>
            <a:r>
              <a:rPr lang="zh-TW" altLang="en-US" sz="2000" dirty="0" smtClean="0">
                <a:solidFill>
                  <a:srgbClr val="FF0000"/>
                </a:solidFill>
              </a:rPr>
              <a:t>背景尺寸</a:t>
            </a:r>
            <a:r>
              <a:rPr lang="zh-TW" altLang="en-US" sz="1600" dirty="0" smtClean="0"/>
              <a:t>以及</a:t>
            </a:r>
            <a:r>
              <a:rPr lang="zh-TW" altLang="en-US" sz="2000" dirty="0" smtClean="0">
                <a:solidFill>
                  <a:srgbClr val="FF0000"/>
                </a:solidFill>
              </a:rPr>
              <a:t>固定顯示</a:t>
            </a:r>
            <a:r>
              <a:rPr lang="zh-TW" altLang="en-US" sz="1600" dirty="0" smtClean="0"/>
              <a:t>來解決這種問題。</a:t>
            </a:r>
          </a:p>
          <a:p>
            <a:pPr algn="just"/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圖：超出背景之外的區域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7" name="Picture 2" descr="C:\Laura_2015\PPS\GR-H5C3JQ\Tif\Tif07\7-3-01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042295"/>
            <a:ext cx="4186880" cy="304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z="3200" dirty="0"/>
              <a:t>7-3-1 </a:t>
            </a:r>
            <a:r>
              <a:rPr lang="zh-TW" altLang="en-US" sz="3200" dirty="0"/>
              <a:t>不隨捲動軸滾動的圖片背景玩</a:t>
            </a:r>
            <a:r>
              <a:rPr lang="zh-TW" altLang="en-US" sz="3200" dirty="0" smtClean="0"/>
              <a:t>轉</a:t>
            </a:r>
            <a:r>
              <a:rPr lang="en-US" altLang="zh-TW" sz="3200" dirty="0" smtClean="0"/>
              <a:t>CSS</a:t>
            </a:r>
            <a:r>
              <a:rPr lang="zh-TW" altLang="en-US" sz="3200" dirty="0" smtClean="0"/>
              <a:t>圖片背景（續）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1600" dirty="0" smtClean="0"/>
              <a:t>開啟「禁止捲動的背景圖片</a:t>
            </a:r>
            <a:r>
              <a:rPr lang="en-US" altLang="zh-TW" sz="1600" dirty="0" smtClean="0"/>
              <a:t>.html</a:t>
            </a:r>
            <a:r>
              <a:rPr lang="zh-TW" altLang="en-US" sz="1600" dirty="0" smtClean="0"/>
              <a:t>」練習檔案，在「</a:t>
            </a:r>
            <a:r>
              <a:rPr lang="en-US" altLang="zh-TW" sz="1600" dirty="0" smtClean="0"/>
              <a:t>#</a:t>
            </a:r>
            <a:r>
              <a:rPr lang="en-US" altLang="zh-TW" sz="1600" dirty="0" err="1" smtClean="0"/>
              <a:t>container_out</a:t>
            </a:r>
            <a:r>
              <a:rPr lang="zh-TW" altLang="en-US" sz="1600" dirty="0" smtClean="0"/>
              <a:t>」選取器宣告中加入以下程式碼，即可</a:t>
            </a:r>
            <a:r>
              <a:rPr lang="zh-TW" altLang="en-US" sz="2000" dirty="0" smtClean="0">
                <a:solidFill>
                  <a:srgbClr val="FF0000"/>
                </a:solidFill>
              </a:rPr>
              <a:t>禁止背景圖片捲動</a:t>
            </a:r>
            <a:r>
              <a:rPr lang="zh-TW" altLang="en-US" sz="1600" dirty="0" smtClean="0"/>
              <a:t>。</a:t>
            </a:r>
          </a:p>
          <a:p>
            <a:pPr algn="just"/>
            <a:r>
              <a:rPr lang="en-US" altLang="zh-TW" sz="1600" dirty="0" smtClean="0"/>
              <a:t>background-</a:t>
            </a:r>
            <a:r>
              <a:rPr lang="en-US" altLang="zh-TW" sz="1600" dirty="0" err="1" smtClean="0"/>
              <a:t>attachment:fixed</a:t>
            </a:r>
            <a:r>
              <a:rPr lang="en-US" altLang="zh-TW" sz="1600" dirty="0" smtClean="0"/>
              <a:t>;</a:t>
            </a:r>
          </a:p>
          <a:p>
            <a:pPr algn="just"/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圖：設定禁止背景圖片捲動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設定禁止背景圖片捲動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7650" name="Picture 2" descr="C:\Laura_2015\PPS\GR-H5C3JQ\Tif\Tif07\7-3-02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1491010"/>
            <a:ext cx="3752851" cy="281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C:\Laura_2015\PPS\GR-H5C3JQ\Tif\Tif07\7-3-02c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2667"/>
            <a:ext cx="3871292" cy="281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7-3-2 </a:t>
            </a:r>
            <a:r>
              <a:rPr lang="zh-TW" altLang="en-US" smtClean="0"/>
              <a:t>滑鼠移過放大相片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1600" dirty="0" smtClean="0"/>
              <a:t>設計相簿，除了使用</a:t>
            </a:r>
            <a:r>
              <a:rPr lang="en-US" altLang="zh-TW" sz="2000" dirty="0" smtClean="0">
                <a:solidFill>
                  <a:srgbClr val="FF0000"/>
                </a:solidFill>
              </a:rPr>
              <a:t>&lt;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img</a:t>
            </a:r>
            <a:r>
              <a:rPr lang="en-US" altLang="zh-TW" sz="2000" dirty="0" smtClean="0">
                <a:solidFill>
                  <a:srgbClr val="FF0000"/>
                </a:solidFill>
              </a:rPr>
              <a:t>&gt;</a:t>
            </a:r>
            <a:r>
              <a:rPr lang="zh-TW" altLang="en-US" sz="1600" dirty="0" smtClean="0"/>
              <a:t>標籤</a:t>
            </a:r>
            <a:r>
              <a:rPr lang="zh-TW" altLang="en-US" sz="2000" dirty="0" smtClean="0">
                <a:solidFill>
                  <a:srgbClr val="FF0000"/>
                </a:solidFill>
              </a:rPr>
              <a:t>加入圖片</a:t>
            </a:r>
            <a:r>
              <a:rPr lang="zh-TW" altLang="en-US" sz="1600" dirty="0" smtClean="0"/>
              <a:t>內容外，還可保留一個只有</a:t>
            </a:r>
            <a:r>
              <a:rPr lang="zh-TW" altLang="en-US" sz="2000" dirty="0" smtClean="0">
                <a:solidFill>
                  <a:srgbClr val="FF0000"/>
                </a:solidFill>
              </a:rPr>
              <a:t>文字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</a:t>
            </a:r>
            <a:r>
              <a:rPr lang="zh-TW" altLang="en-US" sz="1600" dirty="0" smtClean="0"/>
              <a:t>，再</a:t>
            </a:r>
            <a:r>
              <a:rPr lang="zh-TW" altLang="en-US" sz="2000" dirty="0" smtClean="0">
                <a:solidFill>
                  <a:srgbClr val="FF0000"/>
                </a:solidFill>
              </a:rPr>
              <a:t>以背景</a:t>
            </a:r>
            <a:r>
              <a:rPr lang="zh-TW" altLang="en-US" sz="1600" dirty="0" smtClean="0"/>
              <a:t>影像方式</a:t>
            </a:r>
            <a:r>
              <a:rPr lang="zh-TW" altLang="en-US" sz="2000" dirty="0" smtClean="0">
                <a:solidFill>
                  <a:srgbClr val="FF0000"/>
                </a:solidFill>
              </a:rPr>
              <a:t>加入圖片</a:t>
            </a:r>
            <a:r>
              <a:rPr lang="zh-TW" altLang="en-US" sz="1600" dirty="0" smtClean="0"/>
              <a:t>，從</a:t>
            </a:r>
            <a:r>
              <a:rPr lang="zh-TW" altLang="en-US" sz="2000" dirty="0" smtClean="0">
                <a:solidFill>
                  <a:srgbClr val="FF0000"/>
                </a:solidFill>
              </a:rPr>
              <a:t>外觀</a:t>
            </a:r>
            <a:r>
              <a:rPr lang="zh-TW" altLang="en-US" sz="1600" dirty="0" smtClean="0"/>
              <a:t>上看，兩種方法設計出來的效果</a:t>
            </a:r>
            <a:r>
              <a:rPr lang="zh-TW" altLang="en-US" sz="2000" dirty="0" smtClean="0">
                <a:solidFill>
                  <a:srgbClr val="FF0000"/>
                </a:solidFill>
              </a:rPr>
              <a:t>並沒有區別</a:t>
            </a:r>
            <a:r>
              <a:rPr lang="zh-TW" altLang="en-US" sz="1600" dirty="0" smtClean="0"/>
              <a:t>，但</a:t>
            </a:r>
            <a:r>
              <a:rPr lang="zh-TW" altLang="en-US" sz="2000" dirty="0" smtClean="0">
                <a:solidFill>
                  <a:srgbClr val="FF0000"/>
                </a:solidFill>
              </a:rPr>
              <a:t>使用背景影像</a:t>
            </a:r>
            <a:r>
              <a:rPr lang="zh-TW" altLang="en-US" sz="1600" dirty="0" smtClean="0"/>
              <a:t>設計相簿，</a:t>
            </a:r>
            <a:r>
              <a:rPr lang="zh-TW" altLang="en-US" sz="2000" dirty="0" smtClean="0">
                <a:solidFill>
                  <a:srgbClr val="FF0000"/>
                </a:solidFill>
              </a:rPr>
              <a:t>可</a:t>
            </a:r>
            <a:r>
              <a:rPr lang="zh-TW" altLang="en-US" sz="1600" dirty="0" smtClean="0"/>
              <a:t>靈活地</a:t>
            </a:r>
            <a:r>
              <a:rPr lang="zh-TW" altLang="en-US" sz="2000" dirty="0" smtClean="0">
                <a:solidFill>
                  <a:srgbClr val="FF0000"/>
                </a:solidFill>
              </a:rPr>
              <a:t>加入更多效果</a:t>
            </a:r>
            <a:r>
              <a:rPr lang="zh-TW" altLang="en-US" sz="1600" dirty="0" smtClean="0"/>
              <a:t>，例如當滑鼠移到圖片上，圖片逐漸放大並移動位置。</a:t>
            </a: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調整區塊尺寸</a:t>
            </a: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插入背景圖片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設計放大效果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Step4.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圖片放大效果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調整區塊尺寸</a:t>
            </a:r>
          </a:p>
        </p:txBody>
      </p:sp>
      <p:sp>
        <p:nvSpPr>
          <p:cNvPr id="7" name="圓角化對角線角落矩形 6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9" name="圓角化對角線角落矩形 8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9698" name="Picture 2" descr="C:\Laura_2015\PPS\GR-H5C3JQ\Tif\Tif07\7-3-04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7" y="1319563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插入背景圖片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0722" name="Picture 2" descr="C:\Laura_2015\PPS\GR-H5C3JQ\Tif\Tif07\7-3-0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6993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設計放大效果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1746" name="Picture 2" descr="C:\Laura_2015\PPS\GR-H5C3JQ\Tif\Tif07\7-3-0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6994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Step4. </a:t>
            </a:r>
            <a:r>
              <a:rPr lang="zh-TW" altLang="en-US" sz="3200" dirty="0" smtClean="0"/>
              <a:t>圖片放大效果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2770" name="Picture 2" descr="C:\Laura_2015\PPS\GR-H5C3JQ\Tif\Tif07\7-3-07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1425575"/>
            <a:ext cx="4252913" cy="318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1" name="Picture 3" descr="C:\Laura_2015\PPS\GR-H5C3JQ\Tif\Tif07\7-3-07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69024"/>
            <a:ext cx="4044825" cy="3033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7-3-3 </a:t>
            </a:r>
            <a:r>
              <a:rPr lang="zh-TW" altLang="en-US" smtClean="0"/>
              <a:t>剪裁背景圖片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1600" dirty="0" smtClean="0"/>
              <a:t>使用</a:t>
            </a:r>
            <a:r>
              <a:rPr lang="zh-TW" altLang="en-US" sz="2000" dirty="0" smtClean="0">
                <a:solidFill>
                  <a:srgbClr val="FF0000"/>
                </a:solidFill>
              </a:rPr>
              <a:t>空白區塊</a:t>
            </a:r>
            <a:r>
              <a:rPr lang="zh-TW" altLang="en-US" sz="1600" dirty="0" smtClean="0"/>
              <a:t>設計相簿，若區塊</a:t>
            </a:r>
            <a:r>
              <a:rPr lang="zh-TW" altLang="en-US" sz="2000" dirty="0" smtClean="0">
                <a:solidFill>
                  <a:srgbClr val="FF0000"/>
                </a:solidFill>
              </a:rPr>
              <a:t>增加</a:t>
            </a:r>
            <a:r>
              <a:rPr lang="zh-TW" altLang="en-US" sz="1600" dirty="0" smtClean="0"/>
              <a:t>了</a:t>
            </a:r>
            <a:r>
              <a:rPr lang="en-US" altLang="zh-TW" sz="2000" dirty="0" smtClean="0">
                <a:solidFill>
                  <a:srgbClr val="FF0000"/>
                </a:solidFill>
              </a:rPr>
              <a:t>padding</a:t>
            </a:r>
            <a:r>
              <a:rPr lang="zh-TW" altLang="en-US" sz="1600" dirty="0" smtClean="0"/>
              <a:t>（內邊距）或</a:t>
            </a:r>
            <a:r>
              <a:rPr lang="en-US" altLang="zh-TW" sz="2000" dirty="0" smtClean="0">
                <a:solidFill>
                  <a:srgbClr val="FF0000"/>
                </a:solidFill>
              </a:rPr>
              <a:t>border</a:t>
            </a:r>
            <a:r>
              <a:rPr lang="zh-TW" altLang="en-US" sz="1600" dirty="0" smtClean="0"/>
              <a:t>（邊框）屬性，再增加「</a:t>
            </a:r>
            <a:r>
              <a:rPr lang="en-US" altLang="zh-TW" sz="2000" dirty="0" smtClean="0">
                <a:solidFill>
                  <a:srgbClr val="FF0000"/>
                </a:solidFill>
              </a:rPr>
              <a:t>background-clip</a:t>
            </a:r>
            <a:r>
              <a:rPr lang="zh-TW" altLang="en-US" sz="1600" dirty="0" smtClean="0"/>
              <a:t>」屬性，可剪裁背景，進而設計出空白</a:t>
            </a:r>
            <a:r>
              <a:rPr lang="zh-TW" altLang="en-US" sz="2000" dirty="0" smtClean="0">
                <a:solidFill>
                  <a:srgbClr val="FF0000"/>
                </a:solidFill>
              </a:rPr>
              <a:t>邊框效果</a:t>
            </a:r>
            <a:r>
              <a:rPr lang="zh-TW" altLang="en-US" sz="1600" dirty="0" smtClean="0"/>
              <a:t>。</a:t>
            </a: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增加內邊距與調整寬度</a:t>
            </a: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剪裁背景圖片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just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</a:rPr>
              <a:t>以下程式碼，使全部圖片都修剪出一個空白的邊框</a:t>
            </a:r>
            <a:endParaRPr lang="en-US" altLang="zh-TW" sz="1600" dirty="0" smtClean="0">
              <a:latin typeface="華康黑體 Std W5" pitchFamily="34" charset="-120"/>
              <a:ea typeface="華康黑體 Std W5" pitchFamily="34" charset="-120"/>
            </a:endParaRPr>
          </a:p>
          <a:p>
            <a:pPr algn="just"/>
            <a:r>
              <a:rPr lang="en-US" altLang="zh-TW" sz="1600" dirty="0">
                <a:latin typeface="華康黑體 Std W5" pitchFamily="34" charset="-120"/>
                <a:ea typeface="華康黑體 Std W5" pitchFamily="34" charset="-120"/>
              </a:rPr>
              <a:t> 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</a:rPr>
              <a:t>        </a:t>
            </a:r>
            <a:r>
              <a:rPr lang="en-US" altLang="zh-TW" sz="1600" dirty="0" err="1" smtClean="0"/>
              <a:t>background-clip:content-box</a:t>
            </a:r>
            <a:r>
              <a:rPr lang="en-US" altLang="zh-TW" sz="1600" dirty="0"/>
              <a:t>;</a:t>
            </a:r>
            <a:endParaRPr lang="zh-TW" altLang="zh-TW" sz="1600" dirty="0"/>
          </a:p>
          <a:p>
            <a:pPr algn="just"/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7-1-1 position</a:t>
            </a:r>
            <a:r>
              <a:rPr lang="zh-TW" altLang="en-US" smtClean="0"/>
              <a:t>屬性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en-US" altLang="zh-TW" sz="2000" dirty="0" smtClean="0">
                <a:solidFill>
                  <a:srgbClr val="FF0000"/>
                </a:solidFill>
              </a:rPr>
              <a:t>Position</a:t>
            </a:r>
            <a:r>
              <a:rPr lang="zh-TW" altLang="en-US" sz="1600" dirty="0" smtClean="0"/>
              <a:t>屬性值包括</a:t>
            </a:r>
            <a:r>
              <a:rPr lang="en-US" altLang="zh-TW" sz="2000" dirty="0" smtClean="0">
                <a:solidFill>
                  <a:srgbClr val="FF0000"/>
                </a:solidFill>
              </a:rPr>
              <a:t>static</a:t>
            </a:r>
            <a:r>
              <a:rPr lang="zh-TW" altLang="en-US" sz="1600" dirty="0" smtClean="0"/>
              <a:t>、</a:t>
            </a:r>
            <a:r>
              <a:rPr lang="en-US" altLang="zh-TW" sz="2000" dirty="0" smtClean="0">
                <a:solidFill>
                  <a:srgbClr val="FF0000"/>
                </a:solidFill>
              </a:rPr>
              <a:t>absolute</a:t>
            </a:r>
            <a:r>
              <a:rPr lang="zh-TW" altLang="en-US" sz="1600" dirty="0" smtClean="0"/>
              <a:t>、</a:t>
            </a:r>
            <a:r>
              <a:rPr lang="en-US" altLang="zh-TW" sz="2000" dirty="0" smtClean="0">
                <a:solidFill>
                  <a:srgbClr val="FF0000"/>
                </a:solidFill>
              </a:rPr>
              <a:t>relative</a:t>
            </a:r>
            <a:r>
              <a:rPr lang="zh-TW" altLang="en-US" sz="1600" dirty="0" smtClean="0"/>
              <a:t>以及</a:t>
            </a:r>
            <a:r>
              <a:rPr lang="en-US" altLang="zh-TW" sz="2000" dirty="0" smtClean="0">
                <a:solidFill>
                  <a:srgbClr val="FF0000"/>
                </a:solidFill>
              </a:rPr>
              <a:t>fixed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預設</a:t>
            </a:r>
            <a:r>
              <a:rPr lang="zh-TW" altLang="en-US" sz="1600" dirty="0" smtClean="0"/>
              <a:t>值為「</a:t>
            </a:r>
            <a:r>
              <a:rPr lang="en-US" altLang="zh-TW" sz="2000" dirty="0" smtClean="0">
                <a:solidFill>
                  <a:srgbClr val="FF0000"/>
                </a:solidFill>
              </a:rPr>
              <a:t>static</a:t>
            </a:r>
            <a:r>
              <a:rPr lang="zh-TW" altLang="en-US" sz="1600" dirty="0" smtClean="0"/>
              <a:t>」。設定</a:t>
            </a:r>
            <a:r>
              <a:rPr lang="en-US" altLang="zh-TW" sz="1600" dirty="0" smtClean="0"/>
              <a:t>position</a:t>
            </a:r>
            <a:r>
              <a:rPr lang="zh-TW" altLang="en-US" sz="1600" dirty="0" smtClean="0"/>
              <a:t>為</a:t>
            </a:r>
            <a:r>
              <a:rPr lang="en-US" altLang="zh-TW" sz="1600" dirty="0" smtClean="0"/>
              <a:t>static</a:t>
            </a:r>
            <a:r>
              <a:rPr lang="zh-TW" altLang="en-US" sz="1600" dirty="0" smtClean="0"/>
              <a:t>，將忽視</a:t>
            </a:r>
            <a:r>
              <a:rPr lang="en-US" altLang="zh-TW" sz="1600" dirty="0" smtClean="0"/>
              <a:t>left</a:t>
            </a:r>
            <a:r>
              <a:rPr lang="zh-TW" altLang="en-US" sz="1600" dirty="0" smtClean="0"/>
              <a:t>、</a:t>
            </a:r>
            <a:r>
              <a:rPr lang="en-US" altLang="zh-TW" sz="1600" dirty="0" smtClean="0"/>
              <a:t>right</a:t>
            </a:r>
            <a:r>
              <a:rPr lang="zh-TW" altLang="en-US" sz="1600" dirty="0" smtClean="0"/>
              <a:t>、</a:t>
            </a:r>
            <a:r>
              <a:rPr lang="en-US" altLang="zh-TW" sz="1600" dirty="0" smtClean="0"/>
              <a:t>top</a:t>
            </a:r>
            <a:r>
              <a:rPr lang="zh-TW" altLang="en-US" sz="1600" dirty="0" smtClean="0"/>
              <a:t>、</a:t>
            </a:r>
            <a:r>
              <a:rPr lang="en-US" altLang="zh-TW" sz="1600" dirty="0" smtClean="0"/>
              <a:t>bottom</a:t>
            </a:r>
            <a:r>
              <a:rPr lang="zh-TW" altLang="en-US" sz="1600" dirty="0" smtClean="0"/>
              <a:t>以及</a:t>
            </a:r>
            <a:r>
              <a:rPr lang="en-US" altLang="zh-TW" sz="1600" dirty="0" smtClean="0"/>
              <a:t>z-index</a:t>
            </a:r>
            <a:r>
              <a:rPr lang="zh-TW" altLang="en-US" sz="1600" dirty="0" smtClean="0"/>
              <a:t>屬性作用。設定</a:t>
            </a:r>
            <a:r>
              <a:rPr lang="en-US" altLang="zh-TW" sz="1600" dirty="0" smtClean="0"/>
              <a:t>position</a:t>
            </a:r>
            <a:r>
              <a:rPr lang="zh-TW" altLang="en-US" sz="1600" dirty="0" smtClean="0"/>
              <a:t>為</a:t>
            </a:r>
            <a:r>
              <a:rPr lang="en-US" altLang="zh-TW" sz="1600" dirty="0" smtClean="0"/>
              <a:t>absolute</a:t>
            </a:r>
            <a:r>
              <a:rPr lang="zh-TW" altLang="en-US" sz="1600" dirty="0" smtClean="0"/>
              <a:t>或</a:t>
            </a:r>
            <a:r>
              <a:rPr lang="en-US" altLang="zh-TW" sz="1600" dirty="0" smtClean="0"/>
              <a:t>fixed</a:t>
            </a:r>
            <a:r>
              <a:rPr lang="zh-TW" altLang="en-US" sz="1600" dirty="0" smtClean="0"/>
              <a:t>稱為絕對定位，設定</a:t>
            </a:r>
            <a:r>
              <a:rPr lang="en-US" altLang="zh-TW" sz="1600" dirty="0" smtClean="0"/>
              <a:t>position</a:t>
            </a:r>
            <a:r>
              <a:rPr lang="zh-TW" altLang="en-US" sz="1600" dirty="0" smtClean="0"/>
              <a:t>為</a:t>
            </a:r>
            <a:r>
              <a:rPr lang="en-US" altLang="zh-TW" sz="1600" dirty="0" smtClean="0"/>
              <a:t>relative</a:t>
            </a:r>
            <a:r>
              <a:rPr lang="zh-TW" altLang="en-US" sz="1600" dirty="0" smtClean="0"/>
              <a:t>稱為相對定位。</a:t>
            </a:r>
          </a:p>
          <a:p>
            <a:pPr algn="just"/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絕對定位</a:t>
            </a:r>
          </a:p>
          <a:p>
            <a:pPr algn="just"/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相對定位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just"/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層次關係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9" name="圓角化對角線角落矩形 8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0" name="圓角化對角線角落矩形 9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1" name="圓角化對角線角落矩形 10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增加內邊距與調整寬度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3794" name="Picture 2" descr="C:\Laura_2015\PPS\GR-H5C3JQ\Tif\Tif07\7-3-09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8" y="1354316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剪裁背景圖片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4818" name="Picture 2" descr="C:\Laura_2015\PPS\GR-H5C3JQ\Tif\Tif07\7-3-10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6993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Step3. </a:t>
            </a:r>
            <a:r>
              <a:rPr lang="zh-TW" altLang="en-US" sz="3200" dirty="0" smtClean="0"/>
              <a:t>複製對應的樣式碼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168" y="1326741"/>
            <a:ext cx="6225056" cy="367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50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絕對定位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2000" dirty="0" smtClean="0">
                <a:solidFill>
                  <a:srgbClr val="FF0000"/>
                </a:solidFill>
              </a:rPr>
              <a:t>絕對定位</a:t>
            </a:r>
            <a:r>
              <a:rPr lang="zh-TW" altLang="en-US" sz="1600" dirty="0" smtClean="0"/>
              <a:t>就是區塊</a:t>
            </a:r>
            <a:r>
              <a:rPr lang="zh-TW" altLang="en-US" sz="2000" dirty="0" smtClean="0">
                <a:solidFill>
                  <a:srgbClr val="FF0000"/>
                </a:solidFill>
              </a:rPr>
              <a:t>擺脫既定</a:t>
            </a:r>
            <a:r>
              <a:rPr lang="zh-TW" altLang="en-US" sz="1600" dirty="0" smtClean="0"/>
              <a:t>的位置，以</a:t>
            </a:r>
            <a:r>
              <a:rPr lang="zh-TW" altLang="en-US" sz="2000" dirty="0" smtClean="0">
                <a:solidFill>
                  <a:srgbClr val="FF0000"/>
                </a:solidFill>
              </a:rPr>
              <a:t>瀏覽器原點</a:t>
            </a:r>
            <a:r>
              <a:rPr lang="zh-TW" altLang="en-US" sz="1600" dirty="0" smtClean="0"/>
              <a:t>為</a:t>
            </a:r>
            <a:r>
              <a:rPr lang="zh-TW" altLang="en-US" sz="2000" dirty="0" smtClean="0">
                <a:solidFill>
                  <a:srgbClr val="FF0000"/>
                </a:solidFill>
              </a:rPr>
              <a:t>參考點</a:t>
            </a:r>
            <a:r>
              <a:rPr lang="zh-TW" altLang="en-US" sz="1600" dirty="0" smtClean="0"/>
              <a:t>，透過</a:t>
            </a:r>
            <a:r>
              <a:rPr lang="en-US" altLang="zh-TW" sz="1600" dirty="0" smtClean="0"/>
              <a:t>left</a:t>
            </a:r>
            <a:r>
              <a:rPr lang="zh-TW" altLang="en-US" sz="1600" dirty="0" smtClean="0"/>
              <a:t>、</a:t>
            </a:r>
            <a:r>
              <a:rPr lang="en-US" altLang="zh-TW" sz="1600" dirty="0" smtClean="0"/>
              <a:t>right</a:t>
            </a:r>
            <a:r>
              <a:rPr lang="zh-TW" altLang="en-US" sz="1600" dirty="0" smtClean="0"/>
              <a:t>、</a:t>
            </a:r>
            <a:r>
              <a:rPr lang="en-US" altLang="zh-TW" sz="1600" dirty="0" smtClean="0"/>
              <a:t>top</a:t>
            </a:r>
            <a:r>
              <a:rPr lang="zh-TW" altLang="en-US" sz="1600" dirty="0" smtClean="0"/>
              <a:t>、</a:t>
            </a:r>
            <a:r>
              <a:rPr lang="en-US" altLang="zh-TW" sz="1600" dirty="0" smtClean="0"/>
              <a:t>bottom</a:t>
            </a:r>
            <a:r>
              <a:rPr lang="zh-TW" altLang="en-US" sz="1600" dirty="0" smtClean="0"/>
              <a:t>屬性調整區塊位置，例如以下</a:t>
            </a:r>
            <a:r>
              <a:rPr lang="en-US" altLang="zh-TW" sz="1600" dirty="0" smtClean="0"/>
              <a:t>HTML</a:t>
            </a:r>
            <a:r>
              <a:rPr lang="zh-TW" altLang="en-US" sz="1600" dirty="0" smtClean="0"/>
              <a:t>程式碼中，</a:t>
            </a:r>
            <a:r>
              <a:rPr lang="en-US" altLang="zh-TW" sz="1600" dirty="0" smtClean="0"/>
              <a:t>id</a:t>
            </a:r>
            <a:r>
              <a:rPr lang="zh-TW" altLang="en-US" sz="1600" dirty="0" smtClean="0"/>
              <a:t>為</a:t>
            </a:r>
            <a:r>
              <a:rPr lang="en-US" altLang="zh-TW" sz="1600" dirty="0" smtClean="0"/>
              <a:t>red</a:t>
            </a:r>
            <a:r>
              <a:rPr lang="zh-TW" altLang="en-US" sz="1600" dirty="0" smtClean="0"/>
              <a:t>的</a:t>
            </a:r>
            <a:r>
              <a:rPr lang="en-US" altLang="zh-TW" sz="1600" dirty="0" smtClean="0"/>
              <a:t>div</a:t>
            </a:r>
            <a:r>
              <a:rPr lang="zh-TW" altLang="en-US" sz="1600" dirty="0" smtClean="0"/>
              <a:t>區塊包住兩個區塊，</a:t>
            </a:r>
            <a:r>
              <a:rPr lang="en-US" altLang="zh-TW" sz="1600" dirty="0" smtClean="0"/>
              <a:t>id</a:t>
            </a:r>
            <a:r>
              <a:rPr lang="zh-TW" altLang="en-US" sz="1600" dirty="0" smtClean="0"/>
              <a:t>分別為</a:t>
            </a:r>
            <a:r>
              <a:rPr lang="en-US" altLang="zh-TW" sz="1600" dirty="0" smtClean="0"/>
              <a:t>green</a:t>
            </a:r>
            <a:r>
              <a:rPr lang="zh-TW" altLang="en-US" sz="1600" dirty="0" smtClean="0"/>
              <a:t>與</a:t>
            </a:r>
            <a:r>
              <a:rPr lang="en-US" altLang="zh-TW" sz="1600" dirty="0" smtClean="0"/>
              <a:t>blue</a:t>
            </a:r>
            <a:r>
              <a:rPr lang="zh-TW" altLang="en-US" sz="1600" dirty="0" smtClean="0"/>
              <a:t>，程式碼如下：</a:t>
            </a:r>
          </a:p>
          <a:p>
            <a:pPr algn="just"/>
            <a:r>
              <a:rPr lang="en-US" altLang="zh-TW" sz="1200" dirty="0" smtClean="0"/>
              <a:t>&lt;div id="red"&gt;</a:t>
            </a:r>
          </a:p>
          <a:p>
            <a:pPr algn="just"/>
            <a:r>
              <a:rPr lang="en-US" altLang="zh-TW" sz="1200" dirty="0" smtClean="0"/>
              <a:t>&lt;div id="green"&gt;&lt;/div&gt;</a:t>
            </a:r>
          </a:p>
          <a:p>
            <a:pPr algn="just"/>
            <a:r>
              <a:rPr lang="en-US" altLang="zh-TW" sz="1200" dirty="0" smtClean="0"/>
              <a:t>&lt;div id="blue"&gt;&lt;/div&gt;</a:t>
            </a:r>
          </a:p>
          <a:p>
            <a:pPr algn="just"/>
            <a:r>
              <a:rPr lang="en-US" altLang="zh-TW" sz="1200" dirty="0" smtClean="0"/>
              <a:t>&lt;/div&gt;</a:t>
            </a:r>
          </a:p>
          <a:p>
            <a:pPr algn="just"/>
            <a:r>
              <a:rPr lang="zh-TW" altLang="en-US" sz="1600" dirty="0" smtClean="0"/>
              <a:t>設定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程式碼如下，定義區塊大小以及顏色，以便區別。</a:t>
            </a:r>
            <a:r>
              <a:rPr lang="zh-TW" altLang="en-US" sz="2000" dirty="0" smtClean="0">
                <a:solidFill>
                  <a:srgbClr val="FF0000"/>
                </a:solidFill>
              </a:rPr>
              <a:t>未設定浮動與定位方式</a:t>
            </a:r>
            <a:r>
              <a:rPr lang="zh-TW" altLang="en-US" sz="1600" dirty="0" smtClean="0"/>
              <a:t>，綠色與藍色區塊位於紅色區塊內，並排成兩行。</a:t>
            </a:r>
          </a:p>
          <a:p>
            <a:pPr algn="just"/>
            <a:r>
              <a:rPr lang="en-US" altLang="zh-TW" sz="1200" dirty="0" smtClean="0"/>
              <a:t>#red{</a:t>
            </a:r>
          </a:p>
          <a:p>
            <a:pPr algn="just"/>
            <a:r>
              <a:rPr lang="en-US" altLang="zh-TW" sz="1200" dirty="0" smtClean="0"/>
              <a:t>width:700px;</a:t>
            </a:r>
          </a:p>
          <a:p>
            <a:pPr algn="just"/>
            <a:r>
              <a:rPr lang="en-US" altLang="zh-TW" sz="1200" dirty="0" smtClean="0"/>
              <a:t>height:500px;</a:t>
            </a:r>
          </a:p>
          <a:p>
            <a:pPr algn="just"/>
            <a:r>
              <a:rPr lang="en-US" altLang="zh-TW" sz="1200" dirty="0" smtClean="0"/>
              <a:t>background-color:#FF0000;</a:t>
            </a:r>
          </a:p>
          <a:p>
            <a:pPr algn="just"/>
            <a:r>
              <a:rPr lang="en-US" altLang="zh-TW" sz="1200" dirty="0" smtClean="0"/>
              <a:t>margin:30px;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dirty="0" smtClean="0"/>
              <a:t>絕對定位（續）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en-US" altLang="zh-TW" sz="1600" dirty="0" smtClean="0"/>
              <a:t>}</a:t>
            </a:r>
          </a:p>
          <a:p>
            <a:pPr algn="just"/>
            <a:r>
              <a:rPr lang="en-US" altLang="zh-TW" sz="1600" dirty="0" smtClean="0"/>
              <a:t>#green{</a:t>
            </a:r>
          </a:p>
          <a:p>
            <a:pPr algn="just"/>
            <a:r>
              <a:rPr lang="en-US" altLang="zh-TW" sz="1600" dirty="0" smtClean="0"/>
              <a:t>width:200px;</a:t>
            </a:r>
          </a:p>
          <a:p>
            <a:pPr algn="just"/>
            <a:r>
              <a:rPr lang="en-US" altLang="zh-TW" sz="1600" dirty="0" smtClean="0"/>
              <a:t>height:200px;</a:t>
            </a:r>
          </a:p>
          <a:p>
            <a:pPr algn="just"/>
            <a:r>
              <a:rPr lang="en-US" altLang="zh-TW" sz="1600" dirty="0" smtClean="0"/>
              <a:t>background-color:#00FF00;</a:t>
            </a:r>
          </a:p>
          <a:p>
            <a:pPr algn="just"/>
            <a:r>
              <a:rPr lang="en-US" altLang="zh-TW" sz="1600" dirty="0" smtClean="0"/>
              <a:t>}</a:t>
            </a:r>
          </a:p>
          <a:p>
            <a:pPr algn="just"/>
            <a:r>
              <a:rPr lang="en-US" altLang="zh-TW" sz="1600" dirty="0" smtClean="0"/>
              <a:t>#blue{</a:t>
            </a:r>
          </a:p>
          <a:p>
            <a:pPr algn="just"/>
            <a:r>
              <a:rPr lang="en-US" altLang="zh-TW" sz="1600" dirty="0" smtClean="0"/>
              <a:t>width:200px;</a:t>
            </a:r>
          </a:p>
          <a:p>
            <a:pPr algn="just"/>
            <a:r>
              <a:rPr lang="en-US" altLang="zh-TW" sz="1600" dirty="0" smtClean="0"/>
              <a:t>height:200px;</a:t>
            </a:r>
          </a:p>
          <a:p>
            <a:pPr algn="just"/>
            <a:r>
              <a:rPr lang="en-US" altLang="zh-TW" sz="1600" dirty="0" smtClean="0"/>
              <a:t>background-color:#0000FF;</a:t>
            </a:r>
          </a:p>
          <a:p>
            <a:pPr algn="just"/>
            <a:r>
              <a:rPr lang="en-US" altLang="zh-TW" sz="1600" dirty="0" smtClean="0"/>
              <a:t>}</a:t>
            </a:r>
            <a:endParaRPr lang="zh-TW" altLang="en-US" sz="1600" dirty="0" smtClean="0"/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dirty="0" smtClean="0"/>
              <a:t>絕對定位（續）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2000" dirty="0" smtClean="0">
                <a:solidFill>
                  <a:srgbClr val="FF0000"/>
                </a:solidFill>
              </a:rPr>
              <a:t>紅、綠</a:t>
            </a:r>
            <a:r>
              <a:rPr lang="zh-TW" altLang="en-US" sz="1600" dirty="0" smtClean="0"/>
              <a:t>色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區塊位置不變</a:t>
            </a:r>
            <a:r>
              <a:rPr lang="zh-TW" altLang="en-US" sz="1600" dirty="0" smtClean="0"/>
              <a:t>，為</a:t>
            </a:r>
            <a:r>
              <a:rPr lang="zh-TW" altLang="en-US" sz="2000" dirty="0" smtClean="0">
                <a:solidFill>
                  <a:srgbClr val="FF0000"/>
                </a:solidFill>
              </a:rPr>
              <a:t>藍色區塊</a:t>
            </a:r>
            <a:r>
              <a:rPr lang="zh-TW" altLang="en-US" sz="1600" dirty="0" smtClean="0"/>
              <a:t>增加</a:t>
            </a:r>
            <a:r>
              <a:rPr lang="en-US" altLang="zh-TW" sz="2000" dirty="0" smtClean="0">
                <a:solidFill>
                  <a:srgbClr val="FF0000"/>
                </a:solidFill>
              </a:rPr>
              <a:t>position</a:t>
            </a:r>
            <a:r>
              <a:rPr lang="zh-TW" altLang="en-US" sz="1600" dirty="0" smtClean="0"/>
              <a:t>屬性為</a:t>
            </a:r>
            <a:r>
              <a:rPr lang="en-US" altLang="zh-TW" sz="2000" dirty="0" smtClean="0">
                <a:solidFill>
                  <a:srgbClr val="FF0000"/>
                </a:solidFill>
              </a:rPr>
              <a:t>absolute</a:t>
            </a:r>
            <a:r>
              <a:rPr lang="zh-TW" altLang="en-US" sz="1600" dirty="0" smtClean="0"/>
              <a:t>，變成</a:t>
            </a:r>
            <a:r>
              <a:rPr lang="zh-TW" altLang="en-US" sz="2000" dirty="0" smtClean="0">
                <a:solidFill>
                  <a:srgbClr val="FF0000"/>
                </a:solidFill>
              </a:rPr>
              <a:t>絕對定位</a:t>
            </a:r>
            <a:r>
              <a:rPr lang="zh-TW" altLang="en-US" sz="1600" dirty="0" smtClean="0"/>
              <a:t>，將擺脫同級區塊（綠色區塊）與父級區塊的約束，根據</a:t>
            </a:r>
            <a:r>
              <a:rPr lang="en-US" altLang="zh-TW" sz="2000" dirty="0" smtClean="0">
                <a:solidFill>
                  <a:srgbClr val="FF0000"/>
                </a:solidFill>
              </a:rPr>
              <a:t>left</a:t>
            </a:r>
            <a:r>
              <a:rPr lang="zh-TW" altLang="en-US" sz="1600" dirty="0" smtClean="0"/>
              <a:t>與</a:t>
            </a:r>
            <a:r>
              <a:rPr lang="en-US" altLang="zh-TW" sz="2000" dirty="0" smtClean="0">
                <a:solidFill>
                  <a:srgbClr val="FF0000"/>
                </a:solidFill>
              </a:rPr>
              <a:t>top</a:t>
            </a:r>
            <a:r>
              <a:rPr lang="zh-TW" altLang="en-US" sz="1600" dirty="0" smtClean="0"/>
              <a:t>屬性值，調整相對於瀏覽器左、上邊框的距離。</a:t>
            </a:r>
          </a:p>
          <a:p>
            <a:pPr algn="just"/>
            <a:r>
              <a:rPr lang="en-US" altLang="zh-TW" sz="1400" dirty="0" smtClean="0"/>
              <a:t>#blue{</a:t>
            </a:r>
          </a:p>
          <a:p>
            <a:pPr algn="just"/>
            <a:r>
              <a:rPr lang="en-US" altLang="zh-TW" sz="1400" dirty="0" smtClean="0"/>
              <a:t>width:200px;</a:t>
            </a:r>
          </a:p>
          <a:p>
            <a:pPr algn="just"/>
            <a:r>
              <a:rPr lang="en-US" altLang="zh-TW" sz="1400" dirty="0" smtClean="0"/>
              <a:t>height:200px;</a:t>
            </a:r>
          </a:p>
          <a:p>
            <a:pPr algn="just"/>
            <a:r>
              <a:rPr lang="en-US" altLang="zh-TW" sz="1400" dirty="0" smtClean="0"/>
              <a:t>background-color:#0000FF;</a:t>
            </a:r>
          </a:p>
          <a:p>
            <a:pPr algn="just"/>
            <a:r>
              <a:rPr lang="en-US" altLang="zh-TW" sz="1400" dirty="0" err="1" smtClean="0"/>
              <a:t>position:absolute</a:t>
            </a:r>
            <a:r>
              <a:rPr lang="en-US" altLang="zh-TW" sz="1400" dirty="0" smtClean="0"/>
              <a:t>;</a:t>
            </a:r>
          </a:p>
          <a:p>
            <a:pPr algn="just"/>
            <a:r>
              <a:rPr lang="en-US" altLang="zh-TW" sz="1400" dirty="0" smtClean="0"/>
              <a:t>left:10px;</a:t>
            </a:r>
          </a:p>
          <a:p>
            <a:pPr algn="just"/>
            <a:r>
              <a:rPr lang="en-US" altLang="zh-TW" sz="1400" dirty="0" smtClean="0"/>
              <a:t>top:10px;</a:t>
            </a:r>
          </a:p>
          <a:p>
            <a:pPr algn="just"/>
            <a:r>
              <a:rPr lang="en-US" altLang="zh-TW" sz="1400" dirty="0" smtClean="0"/>
              <a:t>}</a:t>
            </a:r>
          </a:p>
          <a:p>
            <a:pPr algn="just"/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圖：絕對定位的藍色區塊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dirty="0" smtClean="0"/>
              <a:t>絕對定位的藍色區塊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026" name="Picture 2" descr="C:\Laura_2015\PPS\GR-H5C3JQ\Tif\Tif07\7-1-02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670" y="1363918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swise.com #18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827</TotalTime>
  <Words>1958</Words>
  <Application>Microsoft Office PowerPoint</Application>
  <PresentationFormat>如螢幕大小 (16:9)</PresentationFormat>
  <Paragraphs>303</Paragraphs>
  <Slides>52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52</vt:i4>
      </vt:variant>
    </vt:vector>
  </HeadingPairs>
  <TitlesOfParts>
    <vt:vector size="67" baseType="lpstr">
      <vt:lpstr>Myriad Pro</vt:lpstr>
      <vt:lpstr>華康明體 Std W9</vt:lpstr>
      <vt:lpstr>華康黑體 Std W3</vt:lpstr>
      <vt:lpstr>華康黑體 Std W5</vt:lpstr>
      <vt:lpstr>華康黑體 Std W7</vt:lpstr>
      <vt:lpstr>華康圓體 Std W3</vt:lpstr>
      <vt:lpstr>華康圓體 Std W5</vt:lpstr>
      <vt:lpstr>華康圓體 Std W8</vt:lpstr>
      <vt:lpstr>華康新特明體(P)</vt:lpstr>
      <vt:lpstr>新細明體</vt:lpstr>
      <vt:lpstr>Arial</vt:lpstr>
      <vt:lpstr>Calibri</vt:lpstr>
      <vt:lpstr>Times New Roman</vt:lpstr>
      <vt:lpstr>Wingdings</vt:lpstr>
      <vt:lpstr>Templateswise.com #180</vt:lpstr>
      <vt:lpstr>互動多媒體網頁設計</vt:lpstr>
      <vt:lpstr>Chapter 7 CSS擴展應用</vt:lpstr>
      <vt:lpstr>目錄</vt:lpstr>
      <vt:lpstr>7-1 相對與絕對定位</vt:lpstr>
      <vt:lpstr>7-1-1 position屬性</vt:lpstr>
      <vt:lpstr>絕對定位</vt:lpstr>
      <vt:lpstr>絕對定位（續）</vt:lpstr>
      <vt:lpstr>絕對定位（續）</vt:lpstr>
      <vt:lpstr>絕對定位的藍色區塊</vt:lpstr>
      <vt:lpstr>相對定位</vt:lpstr>
      <vt:lpstr>相對定位的區塊位置</vt:lpstr>
      <vt:lpstr>層次關係</vt:lpstr>
      <vt:lpstr>層次關係示意圖</vt:lpstr>
      <vt:lpstr>7-1-2 設計半透明圖片標題</vt:lpstr>
      <vt:lpstr>Step1. 以Div標籤包圍標題</vt:lpstr>
      <vt:lpstr>Step2. 選擇定義規則位置</vt:lpstr>
      <vt:lpstr>Step3. 設定字型與背景顏色</vt:lpstr>
      <vt:lpstr>Step4. 調整文字位置</vt:lpstr>
      <vt:lpstr>Step5. 設定定位效果</vt:lpstr>
      <vt:lpstr>Step6. 變更滑鼠游標</vt:lpstr>
      <vt:lpstr>Step7. 設定區塊透明度</vt:lpstr>
      <vt:lpstr>7-1-3 設計側邊欄廣告</vt:lpstr>
      <vt:lpstr>Step1. 插入Div標籤</vt:lpstr>
      <vt:lpstr>Step2. 設定定位效果</vt:lpstr>
      <vt:lpstr>Step3. 限制網頁寬度</vt:lpstr>
      <vt:lpstr>7-2 可切換效果的相簿</vt:lpstr>
      <vt:lpstr>Step1. 插入div區塊</vt:lpstr>
      <vt:lpstr>Step2. 插入圖片</vt:lpstr>
      <vt:lpstr>Step3. 插入標題內容</vt:lpstr>
      <vt:lpstr>Step4. 複製程式碼</vt:lpstr>
      <vt:lpstr>Step5. 變更圖片檔名稱與標題</vt:lpstr>
      <vt:lpstr>Step6. 變更其他編號與標題</vt:lpstr>
      <vt:lpstr>Step7. 建立CSS文件</vt:lpstr>
      <vt:lpstr>Step8. 設定區塊效果</vt:lpstr>
      <vt:lpstr>Step9. 變更超連結效果</vt:lpstr>
      <vt:lpstr>Step10. 調整標題效果</vt:lpstr>
      <vt:lpstr>Step11. 設定影像縮圖尺寸</vt:lpstr>
      <vt:lpstr>Step12. 連結CSS檔案</vt:lpstr>
      <vt:lpstr>Step13. 變更CSS連結</vt:lpstr>
      <vt:lpstr>7-3 玩轉CSS圖片背景</vt:lpstr>
      <vt:lpstr>7-3-1 不隨捲動軸滾動的圖片背景</vt:lpstr>
      <vt:lpstr>7-3-1 不隨捲動軸滾動的圖片背景玩轉CSS圖片背景（續）</vt:lpstr>
      <vt:lpstr>設定禁止背景圖片捲動</vt:lpstr>
      <vt:lpstr>7-3-2 滑鼠移過放大相片</vt:lpstr>
      <vt:lpstr>Step1. 調整區塊尺寸</vt:lpstr>
      <vt:lpstr>Step2. 插入背景圖片</vt:lpstr>
      <vt:lpstr>Step3. 設計放大效果</vt:lpstr>
      <vt:lpstr>Step4. 圖片放大效果</vt:lpstr>
      <vt:lpstr>7-3-3 剪裁背景圖片</vt:lpstr>
      <vt:lpstr>Step1. 增加內邊距與調整寬度</vt:lpstr>
      <vt:lpstr>Step2. 剪裁背景圖片</vt:lpstr>
      <vt:lpstr>Step3. 複製對應的樣式碼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Eric Vadeboncoeur</dc:creator>
  <cp:lastModifiedBy>ccp</cp:lastModifiedBy>
  <cp:revision>79</cp:revision>
  <dcterms:created xsi:type="dcterms:W3CDTF">2014-07-13T17:28:07Z</dcterms:created>
  <dcterms:modified xsi:type="dcterms:W3CDTF">2016-03-14T02:45:35Z</dcterms:modified>
</cp:coreProperties>
</file>