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2" r:id="rId2"/>
    <p:sldId id="262" r:id="rId3"/>
    <p:sldId id="263" r:id="rId4"/>
    <p:sldId id="317" r:id="rId5"/>
    <p:sldId id="318" r:id="rId6"/>
    <p:sldId id="353" r:id="rId7"/>
    <p:sldId id="319" r:id="rId8"/>
    <p:sldId id="320" r:id="rId9"/>
    <p:sldId id="321" r:id="rId10"/>
    <p:sldId id="351" r:id="rId11"/>
    <p:sldId id="322" r:id="rId12"/>
    <p:sldId id="323" r:id="rId13"/>
    <p:sldId id="324" r:id="rId14"/>
    <p:sldId id="327" r:id="rId15"/>
    <p:sldId id="328" r:id="rId16"/>
    <p:sldId id="329" r:id="rId17"/>
    <p:sldId id="330" r:id="rId18"/>
    <p:sldId id="333" r:id="rId19"/>
    <p:sldId id="331" r:id="rId20"/>
    <p:sldId id="332" r:id="rId21"/>
    <p:sldId id="334" r:id="rId22"/>
    <p:sldId id="335" r:id="rId23"/>
    <p:sldId id="336" r:id="rId24"/>
    <p:sldId id="339" r:id="rId25"/>
    <p:sldId id="337" r:id="rId26"/>
    <p:sldId id="338" r:id="rId27"/>
    <p:sldId id="340" r:id="rId28"/>
    <p:sldId id="341" r:id="rId29"/>
    <p:sldId id="342" r:id="rId30"/>
    <p:sldId id="343" r:id="rId31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01" autoAdjust="0"/>
    <p:restoredTop sz="94784" autoAdjust="0"/>
  </p:normalViewPr>
  <p:slideViewPr>
    <p:cSldViewPr>
      <p:cViewPr varScale="1">
        <p:scale>
          <a:sx n="101" d="100"/>
          <a:sy n="101" d="100"/>
        </p:scale>
        <p:origin x="108" y="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712638"/>
            <a:ext cx="7772400" cy="7579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NAME OF PRESENTATION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1635646"/>
            <a:ext cx="6400800" cy="5971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Company Name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4614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49996"/>
            <a:ext cx="8229600" cy="857250"/>
          </a:xfrm>
        </p:spPr>
        <p:txBody>
          <a:bodyPr>
            <a:normAutofit/>
          </a:bodyPr>
          <a:lstStyle>
            <a:lvl1pPr marR="0" algn="ctr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4800" b="1" i="1" kern="2600" noProof="0" dirty="0">
                <a:solidFill>
                  <a:srgbClr val="0070C0"/>
                </a:solidFill>
                <a:latin typeface="Times New Roman" pitchFamily="18" charset="0"/>
                <a:ea typeface="華康新特明體(P)" pitchFamily="18" charset="-120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344167"/>
            <a:ext cx="8229600" cy="3603847"/>
          </a:xfrm>
        </p:spPr>
        <p:txBody>
          <a:bodyPr>
            <a:normAutofit/>
          </a:bodyPr>
          <a:lstStyle>
            <a:lvl1pPr marL="0" marR="0" indent="0" algn="just" rtl="0" eaLnBrk="1" fontAlgn="base" hangingPunct="0">
              <a:lnSpc>
                <a:spcPts val="22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None/>
              <a:defRPr lang="en-US" altLang="en-US" sz="1600" noProof="0" dirty="0">
                <a:solidFill>
                  <a:schemeClr val="tx1"/>
                </a:solidFill>
                <a:latin typeface="華康圓體 Std W3" pitchFamily="50" charset="-120"/>
                <a:ea typeface="華康圓體 Std W3" pitchFamily="50" charset="-120"/>
                <a:cs typeface="+mn-cs"/>
              </a:defRPr>
            </a:lvl1pPr>
          </a:lstStyle>
          <a:p>
            <a:pPr lvl="0"/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28905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555776" y="353443"/>
            <a:ext cx="6131024" cy="857250"/>
          </a:xfrm>
        </p:spPr>
        <p:txBody>
          <a:bodyPr>
            <a:normAutofit/>
          </a:bodyPr>
          <a:lstStyle>
            <a:lvl1pPr marR="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 i="0" kern="2600" noProof="0" dirty="0">
                <a:solidFill>
                  <a:srgbClr val="244061"/>
                </a:solidFill>
                <a:latin typeface="Myriad Pro"/>
                <a:ea typeface="華康明體 Std W9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55776" y="1347614"/>
            <a:ext cx="6131024" cy="36038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11495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49996"/>
            <a:ext cx="8229600" cy="857250"/>
          </a:xfrm>
        </p:spPr>
        <p:txBody>
          <a:bodyPr>
            <a:normAutofit/>
          </a:bodyPr>
          <a:lstStyle>
            <a:lvl1pPr marR="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zh-TW" sz="4000" i="0" kern="100" noProof="0" dirty="0">
                <a:solidFill>
                  <a:srgbClr val="0000FF"/>
                </a:solidFill>
                <a:latin typeface="華康黑體 Std W7" pitchFamily="34" charset="-120"/>
                <a:ea typeface="華康黑體 Std W7" pitchFamily="34" charset="-120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344167"/>
            <a:ext cx="8229600" cy="3603847"/>
          </a:xfrm>
        </p:spPr>
        <p:txBody>
          <a:bodyPr>
            <a:normAutofit/>
          </a:bodyPr>
          <a:lstStyle>
            <a:lvl1pPr marL="0" indent="0" algn="ctr">
              <a:buNone/>
              <a:defRPr lang="en-US" altLang="en-US" sz="1800" noProof="0" dirty="0">
                <a:solidFill>
                  <a:schemeClr val="tx1"/>
                </a:solidFill>
                <a:latin typeface="華康黑體 Std W3" pitchFamily="34" charset="-120"/>
                <a:ea typeface="華康黑體 Std W3" pitchFamily="34" charset="-120"/>
                <a:cs typeface="+mn-cs"/>
              </a:defRPr>
            </a:lvl1pPr>
          </a:lstStyle>
          <a:p>
            <a:pPr marL="0" marR="0" lvl="0" indent="0" algn="just" rtl="0" eaLnBrk="1" fontAlgn="base" hangingPunct="0">
              <a:lnSpc>
                <a:spcPts val="25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None/>
            </a:pPr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70594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0D5C1-74F5-4A77-BDC2-7EFD9EA09495}" type="datetimeFigureOut">
              <a:rPr lang="zh-TW" altLang="en-US" smtClean="0"/>
              <a:pPr/>
              <a:t>2016/4/18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FFA97-15F3-42FB-9755-F6AA1386055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7B31B-1D7E-40C7-8996-0952FE991D1A}" type="datetimeFigureOut">
              <a:rPr lang="en-US" noProof="0" smtClean="0"/>
              <a:pPr/>
              <a:t>4/18/2016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5A671-CE41-4363-A714-D97DE2A6566F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8760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.xml"/><Relationship Id="rId5" Type="http://schemas.openxmlformats.org/officeDocument/2006/relationships/slide" Target="slide13.xml"/><Relationship Id="rId4" Type="http://schemas.openxmlformats.org/officeDocument/2006/relationships/slide" Target="slide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1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8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../ppsx/Ch09.ppsx" TargetMode="External"/><Relationship Id="rId2" Type="http://schemas.openxmlformats.org/officeDocument/2006/relationships/hyperlink" Target="../ppsx/Index.pps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../ppsx/Ch07.ppsx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slide" Target="slide1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4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4.xml"/><Relationship Id="rId4" Type="http://schemas.openxmlformats.org/officeDocument/2006/relationships/slide" Target="slide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slide" Target="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slide" Target="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slide" Target="slide2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.xml"/><Relationship Id="rId4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4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互動多媒體網頁設計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張峻彬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7631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dirty="0" smtClean="0"/>
              <a:t>標籤命名規則（續）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l"/>
            <a:r>
              <a:rPr lang="en-US" altLang="zh-TW" sz="1600" dirty="0" smtClean="0"/>
              <a:t>5.</a:t>
            </a:r>
            <a:r>
              <a:rPr lang="zh-TW" altLang="en-US" sz="2000" dirty="0" smtClean="0">
                <a:solidFill>
                  <a:srgbClr val="FF0000"/>
                </a:solidFill>
              </a:rPr>
              <a:t>區分大小寫</a:t>
            </a:r>
            <a:r>
              <a:rPr lang="zh-TW" altLang="en-US" sz="1600" dirty="0" smtClean="0"/>
              <a:t>。若以</a:t>
            </a:r>
            <a:r>
              <a:rPr lang="zh-TW" altLang="en-US" sz="2000" dirty="0" smtClean="0">
                <a:solidFill>
                  <a:srgbClr val="FF0000"/>
                </a:solidFill>
              </a:rPr>
              <a:t>英文</a:t>
            </a:r>
            <a:r>
              <a:rPr lang="zh-TW" altLang="en-US" sz="1600" dirty="0" smtClean="0"/>
              <a:t>作為標籤名稱，必須</a:t>
            </a:r>
            <a:r>
              <a:rPr lang="zh-TW" altLang="en-US" sz="2000" dirty="0" smtClean="0">
                <a:solidFill>
                  <a:srgbClr val="FF0000"/>
                </a:solidFill>
              </a:rPr>
              <a:t>區分大小寫</a:t>
            </a:r>
            <a:r>
              <a:rPr lang="zh-TW" altLang="en-US" sz="1600" dirty="0" smtClean="0"/>
              <a:t>，並且</a:t>
            </a:r>
            <a:r>
              <a:rPr lang="zh-TW" altLang="en-US" sz="2000" dirty="0" smtClean="0">
                <a:solidFill>
                  <a:srgbClr val="FF0000"/>
                </a:solidFill>
              </a:rPr>
              <a:t>開始</a:t>
            </a:r>
            <a:r>
              <a:rPr lang="zh-TW" altLang="en-US" sz="1600" dirty="0" smtClean="0"/>
              <a:t>與</a:t>
            </a:r>
            <a:r>
              <a:rPr lang="zh-TW" altLang="en-US" sz="2000" dirty="0" smtClean="0">
                <a:solidFill>
                  <a:srgbClr val="FF0000"/>
                </a:solidFill>
              </a:rPr>
              <a:t>結束標籤必須一致</a:t>
            </a:r>
            <a:r>
              <a:rPr lang="zh-TW" altLang="en-US" sz="1600" dirty="0" smtClean="0"/>
              <a:t>，例如</a:t>
            </a:r>
            <a:r>
              <a:rPr lang="en-US" altLang="zh-TW" sz="1600" dirty="0" smtClean="0"/>
              <a:t>&lt;name&gt;&lt;/name&gt;</a:t>
            </a:r>
            <a:r>
              <a:rPr lang="zh-TW" altLang="en-US" sz="1600" dirty="0" smtClean="0"/>
              <a:t>與</a:t>
            </a:r>
            <a:r>
              <a:rPr lang="en-US" altLang="zh-TW" sz="1600" dirty="0" smtClean="0"/>
              <a:t>&lt;NAME&gt;&lt;/NAME&gt;</a:t>
            </a:r>
            <a:r>
              <a:rPr lang="zh-TW" altLang="en-US" sz="1600" dirty="0" smtClean="0"/>
              <a:t>是兩對不同的標籤。</a:t>
            </a:r>
          </a:p>
          <a:p>
            <a:pPr algn="l"/>
            <a:r>
              <a:rPr lang="en-US" altLang="zh-TW" sz="1600" dirty="0" smtClean="0"/>
              <a:t>6.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標籤屬性值必須加上引號</a:t>
            </a:r>
            <a:r>
              <a:rPr lang="zh-TW" altLang="en-US" sz="1600" dirty="0" smtClean="0"/>
              <a:t>。在標籤內</a:t>
            </a:r>
            <a:r>
              <a:rPr lang="zh-TW" altLang="en-US" sz="2000" dirty="0" smtClean="0">
                <a:solidFill>
                  <a:srgbClr val="FF0000"/>
                </a:solidFill>
              </a:rPr>
              <a:t>可增加屬性</a:t>
            </a:r>
            <a:r>
              <a:rPr lang="zh-TW" altLang="en-US" sz="1600" dirty="0" smtClean="0"/>
              <a:t>，屬性值</a:t>
            </a:r>
            <a:r>
              <a:rPr lang="zh-TW" altLang="en-US" sz="2000" dirty="0" smtClean="0">
                <a:solidFill>
                  <a:srgbClr val="FF0000"/>
                </a:solidFill>
              </a:rPr>
              <a:t>必須加</a:t>
            </a:r>
            <a:r>
              <a:rPr lang="zh-TW" altLang="en-US" sz="1600" dirty="0" smtClean="0"/>
              <a:t>上</a:t>
            </a:r>
            <a:r>
              <a:rPr lang="zh-TW" altLang="en-US" sz="2000" dirty="0" smtClean="0">
                <a:solidFill>
                  <a:srgbClr val="FF0000"/>
                </a:solidFill>
              </a:rPr>
              <a:t>引號</a:t>
            </a:r>
            <a:r>
              <a:rPr lang="zh-TW" altLang="en-US" sz="1600" dirty="0" smtClean="0"/>
              <a:t>，否則會出錯。例如</a:t>
            </a:r>
            <a:r>
              <a:rPr lang="en-US" altLang="zh-TW" sz="1600" dirty="0" smtClean="0"/>
              <a:t>&lt;name age="18"&gt;&lt;/name&gt;</a:t>
            </a:r>
            <a:r>
              <a:rPr lang="zh-TW" altLang="en-US" sz="1600" dirty="0" smtClean="0"/>
              <a:t>，「</a:t>
            </a:r>
            <a:r>
              <a:rPr lang="en-US" altLang="zh-TW" sz="1600" dirty="0" smtClean="0"/>
              <a:t>age="18"</a:t>
            </a:r>
            <a:r>
              <a:rPr lang="zh-TW" altLang="en-US" sz="1600" dirty="0" smtClean="0"/>
              <a:t>」表示標籤的屬性及值。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CDATA</a:t>
            </a:r>
            <a:endParaRPr lang="zh-TW" altLang="en-US" smtClean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6516216" y="1344167"/>
            <a:ext cx="2170584" cy="3243807"/>
          </a:xfrm>
        </p:spPr>
        <p:txBody>
          <a:bodyPr vert="horz" lIns="91440" tIns="45720" rIns="91440" bIns="45720" rtlCol="0">
            <a:noAutofit/>
          </a:bodyPr>
          <a:lstStyle/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altLang="zh-TW" sz="1300" dirty="0" smtClean="0"/>
              <a:t>&lt;script&gt;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altLang="zh-TW" sz="1300" dirty="0" smtClean="0"/>
              <a:t>&lt;![CDATA[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altLang="zh-TW" sz="1300" dirty="0" smtClean="0"/>
              <a:t>function round(</a:t>
            </a:r>
            <a:r>
              <a:rPr lang="en-US" altLang="zh-TW" sz="1300" dirty="0" err="1" smtClean="0"/>
              <a:t>a,b</a:t>
            </a:r>
            <a:r>
              <a:rPr lang="en-US" altLang="zh-TW" sz="1300" dirty="0" smtClean="0"/>
              <a:t>)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altLang="zh-TW" sz="1300" dirty="0" smtClean="0"/>
              <a:t>{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altLang="zh-TW" sz="1300" dirty="0" smtClean="0"/>
              <a:t>if (a&gt;0</a:t>
            </a:r>
            <a:r>
              <a:rPr lang="zh-TW" altLang="en-US" sz="1300" dirty="0" smtClean="0"/>
              <a:t> </a:t>
            </a:r>
            <a:r>
              <a:rPr lang="en-US" altLang="zh-TW" sz="1300" dirty="0" smtClean="0"/>
              <a:t>&amp;&amp; a&lt;b) then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altLang="zh-TW" sz="1300" dirty="0" smtClean="0"/>
              <a:t>{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altLang="zh-TW" sz="1300" dirty="0" smtClean="0"/>
              <a:t>return 1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altLang="zh-TW" sz="1300" dirty="0" smtClean="0"/>
              <a:t>}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altLang="zh-TW" sz="1300" dirty="0" smtClean="0"/>
              <a:t>else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altLang="zh-TW" sz="1300" dirty="0" smtClean="0"/>
              <a:t>{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altLang="zh-TW" sz="1300" dirty="0" smtClean="0"/>
              <a:t>return 0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altLang="zh-TW" sz="1300" dirty="0" smtClean="0"/>
              <a:t>}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altLang="zh-TW" sz="1300" dirty="0" smtClean="0"/>
              <a:t>}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altLang="zh-TW" sz="1300" dirty="0" smtClean="0"/>
              <a:t>]&gt;</a:t>
            </a:r>
          </a:p>
          <a:p>
            <a:pPr algn="l">
              <a:lnSpc>
                <a:spcPts val="1600"/>
              </a:lnSpc>
              <a:spcBef>
                <a:spcPts val="0"/>
              </a:spcBef>
            </a:pPr>
            <a:r>
              <a:rPr lang="en-US" altLang="zh-TW" sz="1300" dirty="0" smtClean="0"/>
              <a:t>&lt;/script&gt;</a:t>
            </a:r>
            <a:endParaRPr lang="zh-TW" altLang="en-US" sz="1300" dirty="0" smtClean="0"/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文字版面配置區 2"/>
          <p:cNvSpPr txBox="1">
            <a:spLocks/>
          </p:cNvSpPr>
          <p:nvPr/>
        </p:nvSpPr>
        <p:spPr>
          <a:xfrm>
            <a:off x="446856" y="1347614"/>
            <a:ext cx="5709320" cy="36038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若文件內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特殊字元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比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較少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，可使用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實體名稱替代字元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，但對於</a:t>
            </a:r>
            <a:r>
              <a:rPr kumimoji="0" lang="en-US" altLang="zh-TW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javascript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等大量使用比較運算子來說，使用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實體名稱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就會顯得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效率不夠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，同時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不利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於程式碼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內容維護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。這時可使用</a:t>
            </a: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CDATA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，即在一個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特定區域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內輸入</a:t>
            </a:r>
            <a:r>
              <a:rPr kumimoji="0" lang="zh-TW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含有特殊字元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的程式碼，瀏覽器不會將其中的字元視作標籤，書寫格式為「</a:t>
            </a: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&lt;![ CDATA [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含有特殊字元的內容</a:t>
            </a: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]]&gt;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3" pitchFamily="34" charset="-120"/>
                <a:ea typeface="華康黑體 Std W3" pitchFamily="34" charset="-120"/>
                <a:cs typeface="+mn-cs"/>
              </a:rPr>
              <a:t>」，例如右側程式碼：</a:t>
            </a:r>
            <a:endParaRPr kumimoji="0" lang="zh-TW" altLang="en-US" sz="1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3" pitchFamily="34" charset="-120"/>
              <a:ea typeface="華康黑體 Std W3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註解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171799"/>
          </a:xfrm>
        </p:spPr>
        <p:txBody>
          <a:bodyPr vert="horz" lIns="91440" tIns="45720" rIns="91440" bIns="45720" rtlCol="0">
            <a:noAutofit/>
          </a:bodyPr>
          <a:lstStyle/>
          <a:p>
            <a:pPr algn="l"/>
            <a:r>
              <a:rPr lang="zh-TW" altLang="en-US" sz="1600" dirty="0" smtClean="0"/>
              <a:t>在</a:t>
            </a:r>
            <a:r>
              <a:rPr lang="en-US" altLang="zh-TW" sz="2000" dirty="0" smtClean="0">
                <a:solidFill>
                  <a:srgbClr val="FF0000"/>
                </a:solidFill>
              </a:rPr>
              <a:t>XML</a:t>
            </a:r>
            <a:r>
              <a:rPr lang="zh-TW" altLang="en-US" sz="1600" dirty="0" smtClean="0"/>
              <a:t>中也可加入</a:t>
            </a:r>
            <a:r>
              <a:rPr lang="zh-TW" altLang="en-US" sz="2000" dirty="0" smtClean="0">
                <a:solidFill>
                  <a:srgbClr val="FF0000"/>
                </a:solidFill>
              </a:rPr>
              <a:t>註解</a:t>
            </a:r>
            <a:r>
              <a:rPr lang="zh-TW" altLang="en-US" sz="1600" dirty="0" smtClean="0"/>
              <a:t>來詮釋文件中結構或特殊標籤，有</a:t>
            </a:r>
            <a:r>
              <a:rPr lang="zh-TW" altLang="en-US" sz="2000" dirty="0" smtClean="0">
                <a:solidFill>
                  <a:srgbClr val="FF0000"/>
                </a:solidFill>
              </a:rPr>
              <a:t>利於維護網頁</a:t>
            </a:r>
            <a:r>
              <a:rPr lang="zh-TW" altLang="en-US" sz="1600" dirty="0" smtClean="0"/>
              <a:t>內容，使用「</a:t>
            </a:r>
            <a:r>
              <a:rPr lang="en-US" altLang="zh-TW" sz="1600" dirty="0" smtClean="0"/>
              <a:t>&lt;!-- </a:t>
            </a:r>
            <a:r>
              <a:rPr lang="zh-TW" altLang="en-US" sz="1600" dirty="0" smtClean="0"/>
              <a:t>註解的文字與標記 </a:t>
            </a:r>
            <a:r>
              <a:rPr lang="en-US" altLang="zh-TW" sz="1600" dirty="0" smtClean="0"/>
              <a:t>--&gt;</a:t>
            </a:r>
            <a:r>
              <a:rPr lang="zh-TW" altLang="en-US" sz="1600" dirty="0" smtClean="0"/>
              <a:t>」語法來加入註解內容，</a:t>
            </a:r>
            <a:r>
              <a:rPr lang="zh-TW" altLang="en-US" sz="2000" dirty="0" smtClean="0">
                <a:solidFill>
                  <a:srgbClr val="FF0000"/>
                </a:solidFill>
              </a:rPr>
              <a:t>瀏覽器</a:t>
            </a:r>
            <a:r>
              <a:rPr lang="zh-TW" altLang="en-US" sz="1600" dirty="0" smtClean="0"/>
              <a:t>會</a:t>
            </a:r>
            <a:r>
              <a:rPr lang="zh-TW" altLang="en-US" sz="2000" dirty="0" smtClean="0">
                <a:solidFill>
                  <a:srgbClr val="FF0000"/>
                </a:solidFill>
              </a:rPr>
              <a:t>忽略</a:t>
            </a:r>
            <a:r>
              <a:rPr lang="zh-TW" altLang="en-US" sz="1600" dirty="0" smtClean="0"/>
              <a:t>掉註解內容，而不顯示在網頁中。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8-2 XML</a:t>
            </a:r>
            <a:r>
              <a:rPr lang="zh-TW" altLang="en-US" smtClean="0"/>
              <a:t>套用</a:t>
            </a:r>
            <a:r>
              <a:rPr lang="en-US" altLang="zh-TW" smtClean="0"/>
              <a:t>CSS</a:t>
            </a:r>
            <a:endParaRPr lang="zh-TW" altLang="en-US" smtClean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099791"/>
          </a:xfrm>
        </p:spPr>
        <p:txBody>
          <a:bodyPr vert="horz" lIns="91440" tIns="45720" rIns="91440" bIns="45720" rtlCol="0">
            <a:noAutofit/>
          </a:bodyPr>
          <a:lstStyle/>
          <a:p>
            <a:pPr algn="l"/>
            <a:r>
              <a:rPr lang="en-US" altLang="zh-TW" sz="2000" dirty="0" smtClean="0">
                <a:solidFill>
                  <a:srgbClr val="FF0000"/>
                </a:solidFill>
              </a:rPr>
              <a:t>XML</a:t>
            </a:r>
            <a:r>
              <a:rPr lang="zh-TW" altLang="en-US" sz="2000" dirty="0" smtClean="0">
                <a:solidFill>
                  <a:srgbClr val="FF0000"/>
                </a:solidFill>
              </a:rPr>
              <a:t>特點</a:t>
            </a:r>
            <a:r>
              <a:rPr lang="zh-TW" altLang="en-US" sz="1600" dirty="0" smtClean="0"/>
              <a:t>是能</a:t>
            </a:r>
            <a:r>
              <a:rPr lang="zh-TW" altLang="en-US" sz="2000" dirty="0" smtClean="0">
                <a:solidFill>
                  <a:srgbClr val="FF0000"/>
                </a:solidFill>
              </a:rPr>
              <a:t>清晰描述資料結構</a:t>
            </a:r>
            <a:r>
              <a:rPr lang="zh-TW" altLang="en-US" sz="1600" dirty="0" smtClean="0"/>
              <a:t>，但並</a:t>
            </a:r>
            <a:r>
              <a:rPr lang="zh-TW" altLang="en-US" sz="2000" dirty="0" smtClean="0">
                <a:solidFill>
                  <a:srgbClr val="FF0000"/>
                </a:solidFill>
              </a:rPr>
              <a:t>沒有</a:t>
            </a:r>
            <a:r>
              <a:rPr lang="zh-TW" altLang="en-US" sz="1600" dirty="0" smtClean="0"/>
              <a:t>任何</a:t>
            </a:r>
            <a:r>
              <a:rPr lang="zh-TW" altLang="en-US" sz="2000" dirty="0" smtClean="0">
                <a:solidFill>
                  <a:srgbClr val="FF0000"/>
                </a:solidFill>
              </a:rPr>
              <a:t>外觀樣式</a:t>
            </a:r>
            <a:r>
              <a:rPr lang="zh-TW" altLang="en-US" sz="1600" dirty="0" smtClean="0"/>
              <a:t>，設計</a:t>
            </a:r>
            <a:r>
              <a:rPr lang="en-US" altLang="zh-TW" sz="1600" dirty="0" smtClean="0"/>
              <a:t>XML</a:t>
            </a:r>
            <a:r>
              <a:rPr lang="zh-TW" altLang="en-US" sz="1600" dirty="0" smtClean="0"/>
              <a:t>文件後，直接透過</a:t>
            </a:r>
            <a:r>
              <a:rPr lang="zh-TW" altLang="en-US" sz="2000" dirty="0" smtClean="0">
                <a:solidFill>
                  <a:srgbClr val="FF0000"/>
                </a:solidFill>
              </a:rPr>
              <a:t>瀏覽器檢視</a:t>
            </a:r>
            <a:r>
              <a:rPr lang="zh-TW" altLang="en-US" sz="1600" dirty="0" smtClean="0"/>
              <a:t>效果是</a:t>
            </a:r>
            <a:r>
              <a:rPr lang="zh-TW" altLang="en-US" sz="2000" dirty="0" smtClean="0">
                <a:solidFill>
                  <a:srgbClr val="FF0000"/>
                </a:solidFill>
              </a:rPr>
              <a:t>沒有意義</a:t>
            </a:r>
            <a:r>
              <a:rPr lang="zh-TW" altLang="en-US" sz="1600" dirty="0" smtClean="0"/>
              <a:t>的，必須</a:t>
            </a:r>
            <a:r>
              <a:rPr lang="zh-TW" altLang="en-US" sz="2000" dirty="0" smtClean="0">
                <a:solidFill>
                  <a:srgbClr val="FF0000"/>
                </a:solidFill>
              </a:rPr>
              <a:t>應用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1600" dirty="0" smtClean="0"/>
              <a:t>樣式表來</a:t>
            </a:r>
            <a:r>
              <a:rPr lang="zh-TW" altLang="en-US" sz="2000" dirty="0" smtClean="0">
                <a:solidFill>
                  <a:srgbClr val="FF0000"/>
                </a:solidFill>
              </a:rPr>
              <a:t>設定資料樣式</a:t>
            </a:r>
            <a:r>
              <a:rPr lang="zh-TW" altLang="en-US" sz="1600" dirty="0" smtClean="0"/>
              <a:t>，通常</a:t>
            </a:r>
            <a:r>
              <a:rPr lang="zh-TW" altLang="en-US" sz="2000" dirty="0" smtClean="0">
                <a:solidFill>
                  <a:srgbClr val="FF0000"/>
                </a:solidFill>
              </a:rPr>
              <a:t>使用外部</a:t>
            </a:r>
            <a:r>
              <a:rPr lang="en-US" altLang="zh-TW" sz="1600" dirty="0" smtClean="0"/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樣式表</a:t>
            </a:r>
            <a:r>
              <a:rPr lang="zh-TW" altLang="en-US" sz="1600" dirty="0" smtClean="0"/>
              <a:t>，再透過以下語法連結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樣式表。</a:t>
            </a:r>
            <a:endParaRPr lang="en-US" altLang="zh-TW" sz="1600" dirty="0" smtClean="0"/>
          </a:p>
          <a:p>
            <a:pPr algn="l"/>
            <a:endParaRPr lang="zh-TW" altLang="en-US" sz="1600" dirty="0" smtClean="0"/>
          </a:p>
          <a:p>
            <a:pPr algn="l"/>
            <a:r>
              <a:rPr lang="zh-TW" altLang="en-US" sz="1600" dirty="0" smtClean="0"/>
              <a:t>  </a:t>
            </a:r>
            <a:r>
              <a:rPr lang="en-US" altLang="zh-TW" sz="1600" dirty="0" smtClean="0"/>
              <a:t>&lt;?xml-stylesheet type="text/</a:t>
            </a:r>
            <a:r>
              <a:rPr lang="en-US" altLang="zh-TW" sz="1600" dirty="0" err="1" smtClean="0"/>
              <a:t>css</a:t>
            </a:r>
            <a:r>
              <a:rPr lang="en-US" altLang="zh-TW" sz="1600" dirty="0" smtClean="0"/>
              <a:t>" </a:t>
            </a:r>
            <a:r>
              <a:rPr lang="en-US" altLang="zh-TW" sz="1600" dirty="0" err="1" smtClean="0"/>
              <a:t>href</a:t>
            </a:r>
            <a:r>
              <a:rPr lang="en-US" altLang="zh-TW" sz="1600" dirty="0" smtClean="0"/>
              <a:t>="style.css"?&gt;</a:t>
            </a:r>
          </a:p>
          <a:p>
            <a:pPr algn="l"/>
            <a:endParaRPr lang="en-US" altLang="zh-TW" sz="1600" dirty="0" smtClean="0"/>
          </a:p>
        </p:txBody>
      </p:sp>
      <p:sp>
        <p:nvSpPr>
          <p:cNvPr id="4" name="圓角化對角線角落矩形 3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上一節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9" name="Picture 2" descr="C:\!!Working\99.PPT\GR-H5C3JQ\Tif\Tif08\8-2-01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83941" y="2989609"/>
            <a:ext cx="2439987" cy="2030413"/>
          </a:xfrm>
          <a:prstGeom prst="rect">
            <a:avLst/>
          </a:prstGeom>
          <a:noFill/>
        </p:spPr>
      </p:pic>
      <p:pic>
        <p:nvPicPr>
          <p:cNvPr id="10" name="Picture 2" descr="C:\!!Working\99.PPT\GR-H5C3JQ\Tif\Tif08\8-2-02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91733" y="2388219"/>
            <a:ext cx="3267075" cy="2219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8-3 </a:t>
            </a:r>
            <a:r>
              <a:rPr lang="zh-TW" altLang="en-US" smtClean="0"/>
              <a:t>綜合實作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099791"/>
          </a:xfrm>
        </p:spPr>
        <p:txBody>
          <a:bodyPr vert="horz" lIns="91440" tIns="45720" rIns="91440" bIns="45720" rtlCol="0">
            <a:noAutofit/>
          </a:bodyPr>
          <a:lstStyle/>
          <a:p>
            <a:pPr algn="l"/>
            <a:r>
              <a:rPr lang="zh-TW" altLang="en-US" sz="1600" dirty="0" smtClean="0"/>
              <a:t>使用</a:t>
            </a:r>
            <a:r>
              <a:rPr lang="en-US" altLang="zh-TW" sz="2000" dirty="0" smtClean="0">
                <a:solidFill>
                  <a:srgbClr val="FF0000"/>
                </a:solidFill>
              </a:rPr>
              <a:t>XML</a:t>
            </a:r>
            <a:r>
              <a:rPr lang="zh-TW" altLang="en-US" sz="1600" dirty="0" smtClean="0"/>
              <a:t>設計網頁能</a:t>
            </a:r>
            <a:r>
              <a:rPr lang="zh-TW" altLang="en-US" sz="2000" dirty="0" smtClean="0">
                <a:solidFill>
                  <a:srgbClr val="FF0000"/>
                </a:solidFill>
              </a:rPr>
              <a:t>自由定義標籤</a:t>
            </a:r>
            <a:r>
              <a:rPr lang="zh-TW" altLang="en-US" sz="1600" dirty="0" smtClean="0"/>
              <a:t>，並透過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1600" dirty="0" smtClean="0"/>
              <a:t>來</a:t>
            </a:r>
            <a:r>
              <a:rPr lang="zh-TW" altLang="en-US" sz="2000" dirty="0" smtClean="0">
                <a:solidFill>
                  <a:srgbClr val="FF0000"/>
                </a:solidFill>
              </a:rPr>
              <a:t>變更標籤樣式</a:t>
            </a:r>
            <a:r>
              <a:rPr lang="zh-TW" altLang="en-US" sz="1600" dirty="0" smtClean="0"/>
              <a:t>。本節分別以範例介紹</a:t>
            </a:r>
            <a:r>
              <a:rPr lang="zh-TW" altLang="en-US" sz="2000" dirty="0" smtClean="0">
                <a:solidFill>
                  <a:srgbClr val="FF0000"/>
                </a:solidFill>
              </a:rPr>
              <a:t>文字換行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插入圖片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資料呈現</a:t>
            </a:r>
            <a:r>
              <a:rPr lang="zh-TW" altLang="en-US" sz="1600" dirty="0" smtClean="0"/>
              <a:t>及</a:t>
            </a:r>
            <a:r>
              <a:rPr lang="zh-TW" altLang="en-US" sz="2000" dirty="0" smtClean="0">
                <a:solidFill>
                  <a:srgbClr val="FF0000"/>
                </a:solidFill>
              </a:rPr>
              <a:t>在</a:t>
            </a:r>
            <a:r>
              <a:rPr lang="en-US" altLang="zh-TW" sz="2000" dirty="0" smtClean="0">
                <a:solidFill>
                  <a:srgbClr val="FF0000"/>
                </a:solidFill>
              </a:rPr>
              <a:t>HTML</a:t>
            </a:r>
            <a:r>
              <a:rPr lang="zh-TW" altLang="en-US" sz="2000" dirty="0" smtClean="0">
                <a:solidFill>
                  <a:srgbClr val="FF0000"/>
                </a:solidFill>
              </a:rPr>
              <a:t>中調用</a:t>
            </a:r>
            <a:r>
              <a:rPr lang="en-US" altLang="zh-TW" sz="2000" dirty="0" smtClean="0">
                <a:solidFill>
                  <a:srgbClr val="FF0000"/>
                </a:solidFill>
              </a:rPr>
              <a:t>XML</a:t>
            </a:r>
            <a:r>
              <a:rPr lang="zh-TW" altLang="en-US" sz="2000" dirty="0" smtClean="0">
                <a:solidFill>
                  <a:srgbClr val="FF0000"/>
                </a:solidFill>
              </a:rPr>
              <a:t>資料</a:t>
            </a:r>
            <a:r>
              <a:rPr lang="zh-TW" altLang="en-US" sz="1600" dirty="0" smtClean="0"/>
              <a:t>等方法。</a:t>
            </a: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8-3-1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自由排版的畫中詩</a:t>
            </a: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8-3-2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隔行變色的表格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8-3-3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　調用儲存在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XML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檔案的內容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上一節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noaction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8-3-1 </a:t>
            </a:r>
            <a:r>
              <a:rPr lang="zh-TW" altLang="en-US" smtClean="0"/>
              <a:t>自由排版的畫中詩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171799"/>
          </a:xfrm>
        </p:spPr>
        <p:txBody>
          <a:bodyPr vert="horz" lIns="91440" tIns="45720" rIns="91440" bIns="45720" rtlCol="0">
            <a:noAutofit/>
          </a:bodyPr>
          <a:lstStyle/>
          <a:p>
            <a:pPr algn="l"/>
            <a:r>
              <a:rPr lang="en-US" altLang="zh-TW" sz="2000" dirty="0" smtClean="0">
                <a:solidFill>
                  <a:srgbClr val="FF0000"/>
                </a:solidFill>
              </a:rPr>
              <a:t>XML</a:t>
            </a:r>
            <a:r>
              <a:rPr lang="zh-TW" altLang="en-US" sz="1600" dirty="0" smtClean="0"/>
              <a:t>中的標籤僅僅是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</a:t>
            </a:r>
            <a:r>
              <a:rPr lang="zh-TW" altLang="en-US" sz="1600" dirty="0" smtClean="0"/>
              <a:t>，並</a:t>
            </a:r>
            <a:r>
              <a:rPr lang="zh-TW" altLang="en-US" sz="2000" dirty="0" smtClean="0">
                <a:solidFill>
                  <a:srgbClr val="FF0000"/>
                </a:solidFill>
              </a:rPr>
              <a:t>沒有</a:t>
            </a:r>
            <a:r>
              <a:rPr lang="zh-TW" altLang="en-US" sz="1600" dirty="0" smtClean="0"/>
              <a:t>任何預設的</a:t>
            </a:r>
            <a:r>
              <a:rPr lang="zh-TW" altLang="en-US" sz="2000" dirty="0" smtClean="0">
                <a:solidFill>
                  <a:srgbClr val="FF0000"/>
                </a:solidFill>
              </a:rPr>
              <a:t>效果</a:t>
            </a:r>
            <a:r>
              <a:rPr lang="zh-TW" altLang="en-US" sz="1600" dirty="0" smtClean="0"/>
              <a:t>，因此</a:t>
            </a:r>
            <a:r>
              <a:rPr lang="zh-TW" altLang="en-US" sz="2000" dirty="0" smtClean="0">
                <a:solidFill>
                  <a:srgbClr val="FF0000"/>
                </a:solidFill>
              </a:rPr>
              <a:t>無法</a:t>
            </a:r>
            <a:r>
              <a:rPr lang="zh-TW" altLang="en-US" sz="1600" dirty="0" smtClean="0"/>
              <a:t>直接透過標籤</a:t>
            </a:r>
            <a:r>
              <a:rPr lang="zh-TW" altLang="en-US" sz="2000" dirty="0" smtClean="0">
                <a:solidFill>
                  <a:srgbClr val="FF0000"/>
                </a:solidFill>
              </a:rPr>
              <a:t>插入圖片</a:t>
            </a:r>
            <a:r>
              <a:rPr lang="zh-TW" altLang="en-US" sz="1600" dirty="0" smtClean="0"/>
              <a:t>，但可應用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背景屬性</a:t>
            </a:r>
            <a:r>
              <a:rPr lang="zh-TW" altLang="en-US" sz="1600" dirty="0" smtClean="0"/>
              <a:t>來</a:t>
            </a:r>
            <a:r>
              <a:rPr lang="zh-TW" altLang="en-US" sz="2000" dirty="0" smtClean="0">
                <a:solidFill>
                  <a:srgbClr val="FF0000"/>
                </a:solidFill>
              </a:rPr>
              <a:t>插入圖片</a:t>
            </a:r>
            <a:r>
              <a:rPr lang="zh-TW" altLang="en-US" sz="1600" dirty="0" smtClean="0"/>
              <a:t>。本例將插入一張水墨畫圖片，並在圖片上加入一首古詩，介紹</a:t>
            </a:r>
            <a:r>
              <a:rPr lang="en-US" altLang="zh-TW" sz="2000" dirty="0" smtClean="0">
                <a:solidFill>
                  <a:srgbClr val="FF0000"/>
                </a:solidFill>
              </a:rPr>
              <a:t>XML+CSS</a:t>
            </a:r>
            <a:r>
              <a:rPr lang="zh-TW" altLang="en-US" sz="2000" dirty="0" smtClean="0">
                <a:solidFill>
                  <a:srgbClr val="FF0000"/>
                </a:solidFill>
              </a:rPr>
              <a:t>圖文排版技巧</a:t>
            </a:r>
            <a:r>
              <a:rPr lang="zh-TW" altLang="en-US" sz="1600" dirty="0" smtClean="0"/>
              <a:t>。</a:t>
            </a: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加入古詩資料</a:t>
            </a: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設定最外層區塊樣式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設定詩句對應的標籤為區塊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Step4.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分別設定標題、作者及內容效果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Step5.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連結樣式表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7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Step1. </a:t>
            </a:r>
            <a:r>
              <a:rPr lang="zh-TW" altLang="en-US" sz="3200" dirty="0" smtClean="0"/>
              <a:t>加入古詩資料</a:t>
            </a:r>
          </a:p>
        </p:txBody>
      </p:sp>
      <p:sp>
        <p:nvSpPr>
          <p:cNvPr id="7" name="圓角化對角線角落矩形 6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9" name="圓角化對角線角落矩形 8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074" name="Picture 2" descr="C:\!!Working\99.PPT\GR-H5C3JQ\Tif\Tif08\8-3-02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設定最外層區塊樣式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4098" name="Picture 2" descr="C:\!!Working\99.PPT\GR-H5C3JQ\Tif\Tif08\8-3-03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Step5. </a:t>
            </a:r>
            <a:r>
              <a:rPr lang="zh-TW" altLang="en-US" sz="3200" smtClean="0"/>
              <a:t>連結樣式表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7170" name="Picture 2" descr="C:\!!Working\99.PPT\GR-H5C3JQ\Tif\Tif08\8-3-06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設定詩句對應的標籤為區塊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5122" name="Picture 2" descr="C:\!!Working\99.PPT\GR-H5C3JQ\Tif\Tif08\8-3-04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Chapter 8</a:t>
            </a:r>
            <a:b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CSS</a:t>
            </a:r>
            <a:r>
              <a:rPr lang="zh-TW" altLang="en-US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與</a:t>
            </a:r>
            <a: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XML</a:t>
            </a:r>
            <a:r>
              <a:rPr lang="zh-TW" altLang="en-US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應用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309634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altLang="zh-TW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XML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全稱為</a:t>
            </a:r>
            <a:r>
              <a:rPr lang="en-US" altLang="zh-TW" sz="1800" dirty="0" err="1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eXtensible</a:t>
            </a:r>
            <a:r>
              <a:rPr lang="en-US" altLang="zh-TW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 Markup Language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，即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可延伸標示語言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，是一種能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自訂標籤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的網頁程式語言，該語言符合</a:t>
            </a:r>
            <a:r>
              <a:rPr lang="en-US" altLang="zh-TW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W3C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標準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，同時具有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儲存資料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功能，用來建立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定義資料架構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的詳細規則，例如作為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資料庫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。</a:t>
            </a:r>
            <a:r>
              <a:rPr lang="en-US" altLang="zh-TW" sz="1400" dirty="0" smtClean="0">
                <a:latin typeface="華康圓體 Std W5" pitchFamily="50" charset="-120"/>
                <a:ea typeface="華康圓體 Std W5" pitchFamily="50" charset="-120"/>
              </a:rPr>
              <a:t>XML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也可用於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網頁設計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補足</a:t>
            </a:r>
            <a:r>
              <a:rPr lang="en-US" altLang="zh-TW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HTML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語法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侷限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，搭配</a:t>
            </a:r>
            <a:r>
              <a:rPr lang="en-US" altLang="zh-TW" sz="1400" dirty="0" smtClean="0">
                <a:latin typeface="華康圓體 Std W5" pitchFamily="50" charset="-120"/>
                <a:ea typeface="華康圓體 Std W5" pitchFamily="50" charset="-120"/>
              </a:rPr>
              <a:t>CSS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能設計出更容易被看懂程式碼結構的網頁。本章將簡單介紹</a:t>
            </a:r>
            <a:r>
              <a:rPr lang="en-US" altLang="zh-TW" sz="1400" dirty="0" smtClean="0">
                <a:latin typeface="華康圓體 Std W5" pitchFamily="50" charset="-120"/>
                <a:ea typeface="華康圓體 Std W5" pitchFamily="50" charset="-120"/>
              </a:rPr>
              <a:t>XML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與</a:t>
            </a:r>
            <a:r>
              <a:rPr lang="en-US" altLang="zh-TW" sz="1400" dirty="0" smtClean="0">
                <a:latin typeface="華康圓體 Std W5" pitchFamily="50" charset="-120"/>
                <a:ea typeface="華康圓體 Std W5" pitchFamily="50" charset="-120"/>
              </a:rPr>
              <a:t>HTML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的區別，也透過</a:t>
            </a:r>
            <a:r>
              <a:rPr lang="en-US" altLang="zh-TW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XML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沒有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任何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預設格式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，完全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依賴</a:t>
            </a:r>
            <a:r>
              <a:rPr lang="en-US" altLang="zh-TW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CSS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來呈現外觀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樣式的特點，強化</a:t>
            </a:r>
            <a:r>
              <a:rPr lang="en-US" altLang="zh-TW" sz="1400" dirty="0" smtClean="0">
                <a:latin typeface="華康圓體 Std W5" pitchFamily="50" charset="-120"/>
                <a:ea typeface="華康圓體 Std W5" pitchFamily="50" charset="-120"/>
              </a:rPr>
              <a:t>CSS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的應用。</a:t>
            </a:r>
          </a:p>
        </p:txBody>
      </p:sp>
      <p:sp>
        <p:nvSpPr>
          <p:cNvPr id="12" name="圓角化對角線角落矩形 11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pres?slideindex=1&amp;slidetitle="/>
              </a:rPr>
              <a:t>大綱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4" name="圓角化對角線角落矩形 1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pres?slideindex=1&amp;slidetitle="/>
              </a:rPr>
              <a:t>下一章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5" name="圓角化對角線角落矩形 14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pres?slideindex=1&amp;slidetitle="/>
              </a:rPr>
              <a:t>上一章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6" name="圓角化對角線角落矩形 15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endshow"/>
              </a:rPr>
              <a:t>離開</a:t>
            </a:r>
            <a:endParaRPr lang="en-US" altLang="zh-TW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7" name="圓角化對角線角落矩形 16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開始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Step4. </a:t>
            </a:r>
            <a:r>
              <a:rPr lang="zh-TW" altLang="en-US" sz="3200" smtClean="0"/>
              <a:t>分別設定標題、作者及內容效果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6146" name="Picture 2" descr="C:\!!Working\99.PPT\GR-H5C3JQ\Tif\Tif08\8-3-05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8-3-2 </a:t>
            </a:r>
            <a:r>
              <a:rPr lang="zh-TW" altLang="en-US" smtClean="0"/>
              <a:t>隔行變色的表格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171799"/>
          </a:xfrm>
        </p:spPr>
        <p:txBody>
          <a:bodyPr vert="horz" lIns="91440" tIns="45720" rIns="91440" bIns="45720" rtlCol="0">
            <a:noAutofit/>
          </a:bodyPr>
          <a:lstStyle/>
          <a:p>
            <a:pPr algn="l"/>
            <a:r>
              <a:rPr lang="en-US" altLang="zh-TW" sz="2000" dirty="0" smtClean="0">
                <a:solidFill>
                  <a:srgbClr val="FF0000"/>
                </a:solidFill>
              </a:rPr>
              <a:t>XML</a:t>
            </a:r>
            <a:r>
              <a:rPr lang="zh-TW" altLang="en-US" sz="1600" dirty="0" smtClean="0"/>
              <a:t>設計</a:t>
            </a:r>
            <a:r>
              <a:rPr lang="zh-TW" altLang="en-US" sz="2000" dirty="0" smtClean="0">
                <a:solidFill>
                  <a:srgbClr val="FF0000"/>
                </a:solidFill>
              </a:rPr>
              <a:t>表格</a:t>
            </a:r>
            <a:r>
              <a:rPr lang="zh-TW" altLang="en-US" sz="1600" dirty="0" smtClean="0"/>
              <a:t>可更</a:t>
            </a:r>
            <a:r>
              <a:rPr lang="zh-TW" altLang="en-US" sz="2000" dirty="0" smtClean="0">
                <a:solidFill>
                  <a:srgbClr val="FF0000"/>
                </a:solidFill>
              </a:rPr>
              <a:t>清晰展示</a:t>
            </a:r>
            <a:r>
              <a:rPr lang="zh-TW" altLang="en-US" sz="1600" dirty="0" smtClean="0"/>
              <a:t>資料結構，應用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設計出表格樣式。設計</a:t>
            </a:r>
            <a:r>
              <a:rPr lang="zh-TW" altLang="en-US" sz="2000" dirty="0" smtClean="0">
                <a:solidFill>
                  <a:srgbClr val="FF0000"/>
                </a:solidFill>
              </a:rPr>
              <a:t>隔行變色表格</a:t>
            </a:r>
            <a:r>
              <a:rPr lang="zh-TW" altLang="en-US" sz="1600" dirty="0" smtClean="0"/>
              <a:t>，分別為</a:t>
            </a:r>
            <a:r>
              <a:rPr lang="zh-TW" altLang="en-US" sz="2000" dirty="0" smtClean="0">
                <a:solidFill>
                  <a:srgbClr val="FF0000"/>
                </a:solidFill>
              </a:rPr>
              <a:t>偶數行</a:t>
            </a:r>
            <a:r>
              <a:rPr lang="zh-TW" altLang="en-US" sz="1600" dirty="0" smtClean="0"/>
              <a:t>與</a:t>
            </a:r>
            <a:r>
              <a:rPr lang="zh-TW" altLang="en-US" sz="2000" dirty="0" smtClean="0">
                <a:solidFill>
                  <a:srgbClr val="FF0000"/>
                </a:solidFill>
              </a:rPr>
              <a:t>奇數行</a:t>
            </a:r>
            <a:r>
              <a:rPr lang="zh-TW" altLang="en-US" sz="1600" dirty="0" smtClean="0"/>
              <a:t>指定</a:t>
            </a:r>
            <a:r>
              <a:rPr lang="zh-TW" altLang="en-US" sz="2000" dirty="0" smtClean="0">
                <a:solidFill>
                  <a:srgbClr val="FF0000"/>
                </a:solidFill>
              </a:rPr>
              <a:t>不同的標籤</a:t>
            </a:r>
            <a:r>
              <a:rPr lang="zh-TW" altLang="en-US" sz="1600" dirty="0" smtClean="0"/>
              <a:t>，然後調整</a:t>
            </a:r>
            <a:r>
              <a:rPr lang="zh-TW" altLang="en-US" sz="2000" dirty="0" smtClean="0">
                <a:solidFill>
                  <a:srgbClr val="FF0000"/>
                </a:solidFill>
              </a:rPr>
              <a:t>不同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背景顏色</a:t>
            </a:r>
            <a:r>
              <a:rPr lang="zh-TW" altLang="en-US" sz="1600" dirty="0" smtClean="0"/>
              <a:t>。表格中每一個</a:t>
            </a:r>
            <a:r>
              <a:rPr lang="zh-TW" altLang="en-US" sz="2000" dirty="0" smtClean="0">
                <a:solidFill>
                  <a:srgbClr val="FF0000"/>
                </a:solidFill>
              </a:rPr>
              <a:t>儲存格</a:t>
            </a:r>
            <a:r>
              <a:rPr lang="zh-TW" altLang="en-US" sz="1600" dirty="0" smtClean="0"/>
              <a:t>都設定為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</a:t>
            </a:r>
            <a:r>
              <a:rPr lang="zh-TW" altLang="en-US" sz="1600" dirty="0" smtClean="0"/>
              <a:t>，再透過浮動</a:t>
            </a:r>
            <a:r>
              <a:rPr lang="zh-TW" altLang="en-US" sz="2000" dirty="0" smtClean="0">
                <a:solidFill>
                  <a:srgbClr val="FF0000"/>
                </a:solidFill>
              </a:rPr>
              <a:t>調整</a:t>
            </a:r>
            <a:r>
              <a:rPr lang="zh-TW" altLang="en-US" sz="1600" dirty="0" smtClean="0"/>
              <a:t>排列效果。</a:t>
            </a: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加入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XML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內容</a:t>
            </a: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設定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list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與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title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標籤樣式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設定列效果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Step4.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設定欄效果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Step5.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連結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CSS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樣式表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7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加入</a:t>
            </a:r>
            <a:r>
              <a:rPr lang="en-US" altLang="zh-TW" sz="3200" smtClean="0"/>
              <a:t>XML</a:t>
            </a:r>
            <a:r>
              <a:rPr lang="zh-TW" altLang="en-US" sz="3200" smtClean="0"/>
              <a:t>內容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8194" name="Picture 2" descr="C:\!!Working\99.PPT\GR-H5C3JQ\Tif\Tif08\8-3-0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2282" y="1347614"/>
            <a:ext cx="3119437" cy="2155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設定</a:t>
            </a:r>
            <a:r>
              <a:rPr lang="en-US" altLang="zh-TW" sz="3200" smtClean="0"/>
              <a:t>list</a:t>
            </a:r>
            <a:r>
              <a:rPr lang="zh-TW" altLang="en-US" sz="3200" smtClean="0"/>
              <a:t>與</a:t>
            </a:r>
            <a:r>
              <a:rPr lang="en-US" altLang="zh-TW" sz="3200" smtClean="0"/>
              <a:t>title</a:t>
            </a:r>
            <a:r>
              <a:rPr lang="zh-TW" altLang="en-US" sz="3200" smtClean="0"/>
              <a:t>標籤樣式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9218" name="Picture 2" descr="C:\!!Working\99.PPT\GR-H5C3JQ\Tif\Tif08\8-3-09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Step5. </a:t>
            </a:r>
            <a:r>
              <a:rPr lang="zh-TW" altLang="en-US" sz="3200" smtClean="0"/>
              <a:t>連結</a:t>
            </a:r>
            <a:r>
              <a:rPr lang="en-US" altLang="zh-TW" sz="3200" smtClean="0"/>
              <a:t>CSS</a:t>
            </a:r>
            <a:r>
              <a:rPr lang="zh-TW" altLang="en-US" sz="3200" smtClean="0"/>
              <a:t>樣式表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2290" name="Picture 2" descr="C:\!!Working\99.PPT\GR-H5C3JQ\Tif\Tif08\8-3-12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設定列效果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0242" name="Picture 2" descr="C:\!!Working\99.PPT\GR-H5C3JQ\Tif\Tif08\8-3-10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Step4. </a:t>
            </a:r>
            <a:r>
              <a:rPr lang="zh-TW" altLang="en-US" sz="3200" smtClean="0"/>
              <a:t>設定欄效果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1266" name="Picture 2" descr="C:\!!Working\99.PPT\GR-H5C3JQ\Tif\Tif08\8-3-11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8-3-3 </a:t>
            </a:r>
            <a:r>
              <a:rPr lang="zh-TW" altLang="en-US" smtClean="0"/>
              <a:t>調用儲存在</a:t>
            </a:r>
            <a:r>
              <a:rPr lang="en-US" altLang="zh-TW" smtClean="0"/>
              <a:t>XML</a:t>
            </a:r>
            <a:r>
              <a:rPr lang="zh-TW" altLang="en-US" smtClean="0"/>
              <a:t>檔案的內容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171799"/>
          </a:xfrm>
        </p:spPr>
        <p:txBody>
          <a:bodyPr vert="horz" lIns="91440" tIns="45720" rIns="91440" bIns="45720" rtlCol="0">
            <a:noAutofit/>
          </a:bodyPr>
          <a:lstStyle/>
          <a:p>
            <a:pPr algn="l"/>
            <a:r>
              <a:rPr lang="en-US" altLang="zh-TW" sz="1600" dirty="0" smtClean="0"/>
              <a:t>XML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儲存資料</a:t>
            </a:r>
            <a:r>
              <a:rPr lang="zh-TW" altLang="en-US" sz="1600" dirty="0" smtClean="0"/>
              <a:t>功能</a:t>
            </a:r>
            <a:r>
              <a:rPr lang="zh-TW" altLang="en-US" sz="2000" dirty="0" smtClean="0">
                <a:solidFill>
                  <a:srgbClr val="FF0000"/>
                </a:solidFill>
              </a:rPr>
              <a:t>應用較廣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原因</a:t>
            </a:r>
            <a:r>
              <a:rPr lang="zh-TW" altLang="en-US" sz="1600" dirty="0" smtClean="0"/>
              <a:t>就是在</a:t>
            </a:r>
            <a:r>
              <a:rPr lang="en-US" altLang="zh-TW" sz="2000" dirty="0" smtClean="0">
                <a:solidFill>
                  <a:srgbClr val="FF0000"/>
                </a:solidFill>
              </a:rPr>
              <a:t>XML</a:t>
            </a:r>
            <a:r>
              <a:rPr lang="zh-TW" altLang="en-US" sz="1600" dirty="0" smtClean="0"/>
              <a:t>中能以</a:t>
            </a:r>
            <a:r>
              <a:rPr lang="zh-TW" altLang="en-US" sz="2000" dirty="0" smtClean="0">
                <a:solidFill>
                  <a:srgbClr val="FF0000"/>
                </a:solidFill>
              </a:rPr>
              <a:t>便於閱讀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結構</a:t>
            </a:r>
            <a:r>
              <a:rPr lang="zh-TW" altLang="en-US" sz="1600" dirty="0" smtClean="0"/>
              <a:t>加入資料，再於</a:t>
            </a:r>
            <a:r>
              <a:rPr lang="en-US" altLang="zh-TW" sz="1600" dirty="0" smtClean="0"/>
              <a:t>HTML</a:t>
            </a:r>
            <a:r>
              <a:rPr lang="zh-TW" altLang="en-US" sz="2000" dirty="0" smtClean="0">
                <a:solidFill>
                  <a:srgbClr val="FF0000"/>
                </a:solidFill>
              </a:rPr>
              <a:t>網頁</a:t>
            </a:r>
            <a:r>
              <a:rPr lang="zh-TW" altLang="en-US" sz="1600" dirty="0" smtClean="0"/>
              <a:t>中</a:t>
            </a:r>
            <a:r>
              <a:rPr lang="zh-TW" altLang="en-US" sz="2000" dirty="0" smtClean="0">
                <a:solidFill>
                  <a:srgbClr val="FF0000"/>
                </a:solidFill>
              </a:rPr>
              <a:t>預留</a:t>
            </a:r>
            <a:r>
              <a:rPr lang="zh-TW" altLang="en-US" sz="1600" dirty="0" smtClean="0"/>
              <a:t>放置</a:t>
            </a:r>
            <a:r>
              <a:rPr lang="zh-TW" altLang="en-US" sz="2000" dirty="0" smtClean="0">
                <a:solidFill>
                  <a:srgbClr val="FF0000"/>
                </a:solidFill>
              </a:rPr>
              <a:t>資料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</a:t>
            </a:r>
            <a:r>
              <a:rPr lang="zh-TW" altLang="en-US" sz="1600" dirty="0" smtClean="0"/>
              <a:t>，並以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1600" dirty="0" smtClean="0"/>
              <a:t>樣式表</a:t>
            </a:r>
            <a:r>
              <a:rPr lang="zh-TW" altLang="en-US" sz="2000" dirty="0" smtClean="0">
                <a:solidFill>
                  <a:srgbClr val="FF0000"/>
                </a:solidFill>
              </a:rPr>
              <a:t>美化</a:t>
            </a:r>
            <a:r>
              <a:rPr lang="zh-TW" altLang="en-US" sz="1600" dirty="0" smtClean="0"/>
              <a:t>網頁，最後透過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javascript</a:t>
            </a:r>
            <a:r>
              <a:rPr lang="zh-TW" altLang="en-US" sz="2000" dirty="0" smtClean="0">
                <a:solidFill>
                  <a:srgbClr val="FF0000"/>
                </a:solidFill>
              </a:rPr>
              <a:t>調用</a:t>
            </a:r>
            <a:r>
              <a:rPr lang="zh-TW" altLang="en-US" sz="1600" dirty="0" smtClean="0"/>
              <a:t>儲存在</a:t>
            </a:r>
            <a:r>
              <a:rPr lang="en-US" altLang="zh-TW" sz="1600" dirty="0" smtClean="0"/>
              <a:t>XML</a:t>
            </a:r>
            <a:r>
              <a:rPr lang="zh-TW" altLang="en-US" sz="1600" dirty="0" smtClean="0"/>
              <a:t>檔案中</a:t>
            </a:r>
            <a:r>
              <a:rPr lang="zh-TW" altLang="en-US" sz="2000" dirty="0" smtClean="0">
                <a:solidFill>
                  <a:srgbClr val="FF0000"/>
                </a:solidFill>
              </a:rPr>
              <a:t>內容</a:t>
            </a:r>
            <a:r>
              <a:rPr lang="zh-TW" altLang="en-US" sz="1600" dirty="0" smtClean="0"/>
              <a:t>，如此</a:t>
            </a:r>
            <a:r>
              <a:rPr lang="en-US" altLang="zh-TW" sz="2000" dirty="0" smtClean="0">
                <a:solidFill>
                  <a:srgbClr val="FF0000"/>
                </a:solidFill>
              </a:rPr>
              <a:t>HTML</a:t>
            </a:r>
            <a:r>
              <a:rPr lang="zh-TW" altLang="en-US" sz="1600" dirty="0" smtClean="0"/>
              <a:t>檔案負責搭建</a:t>
            </a:r>
            <a:r>
              <a:rPr lang="zh-TW" altLang="en-US" sz="2000" dirty="0" smtClean="0">
                <a:solidFill>
                  <a:srgbClr val="FF0000"/>
                </a:solidFill>
              </a:rPr>
              <a:t>網頁架構</a:t>
            </a:r>
            <a:r>
              <a:rPr lang="zh-TW" altLang="en-US" sz="1600" dirty="0" smtClean="0"/>
              <a:t>，</a:t>
            </a:r>
            <a:r>
              <a:rPr lang="en-US" altLang="zh-TW" sz="2000" dirty="0" smtClean="0">
                <a:solidFill>
                  <a:srgbClr val="FF0000"/>
                </a:solidFill>
              </a:rPr>
              <a:t>XML</a:t>
            </a:r>
            <a:r>
              <a:rPr lang="zh-TW" altLang="en-US" sz="1600" dirty="0" smtClean="0"/>
              <a:t>檔案負責</a:t>
            </a:r>
            <a:r>
              <a:rPr lang="zh-TW" altLang="en-US" sz="2000" dirty="0" smtClean="0">
                <a:solidFill>
                  <a:srgbClr val="FF0000"/>
                </a:solidFill>
              </a:rPr>
              <a:t>儲存資料</a:t>
            </a:r>
            <a:r>
              <a:rPr lang="zh-TW" altLang="en-US" sz="1600" dirty="0" smtClean="0"/>
              <a:t>，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1600" dirty="0" smtClean="0"/>
              <a:t>樣式表負責</a:t>
            </a:r>
            <a:r>
              <a:rPr lang="zh-TW" altLang="en-US" sz="2000" dirty="0" smtClean="0">
                <a:solidFill>
                  <a:srgbClr val="FF0000"/>
                </a:solidFill>
              </a:rPr>
              <a:t>美化網頁</a:t>
            </a:r>
            <a:r>
              <a:rPr lang="zh-TW" altLang="en-US" sz="1600" dirty="0" smtClean="0"/>
              <a:t>，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javascript</a:t>
            </a:r>
            <a:r>
              <a:rPr lang="zh-TW" altLang="en-US" sz="1600" dirty="0" smtClean="0"/>
              <a:t>負責</a:t>
            </a:r>
            <a:r>
              <a:rPr lang="zh-TW" altLang="en-US" sz="2000" dirty="0" smtClean="0">
                <a:solidFill>
                  <a:srgbClr val="FF0000"/>
                </a:solidFill>
              </a:rPr>
              <a:t>調用資料</a:t>
            </a:r>
            <a:r>
              <a:rPr lang="zh-TW" altLang="en-US" sz="1600" dirty="0" smtClean="0"/>
              <a:t>，讓網頁檔案架構更清晰，以便更新與維護網頁。</a:t>
            </a: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加入表格</a:t>
            </a: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設定表格樣式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調用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XML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內容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加入表格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3314" name="Picture 2" descr="C:\!!Working\99.PPT\GR-H5C3JQ\Tif\Tif08\8-3-14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設定表格樣式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4338" name="Picture 2" descr="C:\!!Working\99.PPT\GR-H5C3JQ\Tif\Tif08\8-3-15a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335064"/>
            <a:ext cx="4234729" cy="3176047"/>
          </a:xfrm>
          <a:prstGeom prst="rect">
            <a:avLst/>
          </a:prstGeom>
          <a:noFill/>
        </p:spPr>
      </p:pic>
      <p:pic>
        <p:nvPicPr>
          <p:cNvPr id="14339" name="Picture 3" descr="C:\!!Working\99.PPT\GR-H5C3JQ\Tif\Tif08\8-3-15b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0045" y="133506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圓角化對角線角落矩形 21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firstslide"/>
              </a:rPr>
              <a:t>回章首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defRPr/>
            </a:pPr>
            <a:r>
              <a:rPr lang="zh-TW" altLang="en-US" dirty="0" smtClean="0"/>
              <a:t>目錄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2555776" y="1347615"/>
            <a:ext cx="6131024" cy="3312368"/>
          </a:xfrm>
        </p:spPr>
        <p:txBody>
          <a:bodyPr>
            <a:normAutofit/>
          </a:bodyPr>
          <a:lstStyle/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8-1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</a:t>
            </a: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XML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語法基礎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8-2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</a:t>
            </a: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XML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套用</a:t>
            </a: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CSS</a:t>
            </a:r>
            <a:endParaRPr lang="en-US" altLang="zh-TW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8-3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　綜合實作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" action="ppaction://noaction"/>
              </a:rPr>
              <a:t>8-4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" action="ppaction://noaction"/>
              </a:rPr>
              <a:t>　實力評量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調用</a:t>
            </a:r>
            <a:r>
              <a:rPr lang="en-US" altLang="zh-TW" sz="3200" smtClean="0"/>
              <a:t>XML</a:t>
            </a:r>
            <a:r>
              <a:rPr lang="zh-TW" altLang="en-US" sz="3200" smtClean="0"/>
              <a:t>內容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5362" name="Picture 2" descr="C:\!!Working\99.PPT\GR-H5C3JQ\Tif\Tif08\8-3-16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636" y="1347614"/>
            <a:ext cx="4234729" cy="3176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8-1 XML</a:t>
            </a:r>
            <a:r>
              <a:rPr lang="zh-TW" altLang="en-US" smtClean="0"/>
              <a:t>語法基礎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171799"/>
          </a:xfrm>
        </p:spPr>
        <p:txBody>
          <a:bodyPr vert="horz" lIns="91440" tIns="45720" rIns="91440" bIns="45720" rtlCol="0">
            <a:noAutofit/>
          </a:bodyPr>
          <a:lstStyle/>
          <a:p>
            <a:pPr algn="l"/>
            <a:r>
              <a:rPr lang="en-US" altLang="zh-TW" sz="2000" dirty="0" smtClean="0">
                <a:solidFill>
                  <a:srgbClr val="FF0000"/>
                </a:solidFill>
              </a:rPr>
              <a:t>XML</a:t>
            </a:r>
            <a:r>
              <a:rPr lang="zh-TW" altLang="en-US" sz="1600" dirty="0" smtClean="0"/>
              <a:t>屬於標準的</a:t>
            </a:r>
            <a:r>
              <a:rPr lang="zh-TW" altLang="en-US" sz="2000" dirty="0" smtClean="0">
                <a:solidFill>
                  <a:srgbClr val="FF0000"/>
                </a:solidFill>
              </a:rPr>
              <a:t>文本格式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語法</a:t>
            </a:r>
            <a:r>
              <a:rPr lang="zh-TW" altLang="en-US" sz="1600" dirty="0" smtClean="0"/>
              <a:t>比</a:t>
            </a:r>
            <a:r>
              <a:rPr lang="en-US" altLang="zh-TW" sz="1600" dirty="0" smtClean="0"/>
              <a:t>HTML</a:t>
            </a:r>
            <a:r>
              <a:rPr lang="zh-TW" altLang="en-US" sz="2000" dirty="0" smtClean="0">
                <a:solidFill>
                  <a:srgbClr val="FF0000"/>
                </a:solidFill>
              </a:rPr>
              <a:t>簡單</a:t>
            </a:r>
            <a:r>
              <a:rPr lang="zh-TW" altLang="en-US" sz="1600" dirty="0" smtClean="0"/>
              <a:t>，並且</a:t>
            </a:r>
            <a:r>
              <a:rPr lang="zh-TW" altLang="en-US" sz="2000" dirty="0" smtClean="0">
                <a:solidFill>
                  <a:srgbClr val="FF0000"/>
                </a:solidFill>
              </a:rPr>
              <a:t>沒有</a:t>
            </a:r>
            <a:r>
              <a:rPr lang="zh-TW" altLang="en-US" sz="1600" dirty="0" smtClean="0"/>
              <a:t>受到</a:t>
            </a:r>
            <a:r>
              <a:rPr lang="zh-TW" altLang="en-US" sz="2000" dirty="0" smtClean="0">
                <a:solidFill>
                  <a:srgbClr val="FF0000"/>
                </a:solidFill>
              </a:rPr>
              <a:t>標準化限制</a:t>
            </a:r>
            <a:r>
              <a:rPr lang="zh-TW" altLang="en-US" sz="1600" dirty="0" smtClean="0"/>
              <a:t>，進而能更加自由的</a:t>
            </a:r>
            <a:r>
              <a:rPr lang="zh-TW" altLang="en-US" sz="2000" dirty="0" smtClean="0">
                <a:solidFill>
                  <a:srgbClr val="FF0000"/>
                </a:solidFill>
              </a:rPr>
              <a:t>自訂效果</a:t>
            </a:r>
            <a:r>
              <a:rPr lang="zh-TW" altLang="en-US" sz="1600" dirty="0" smtClean="0"/>
              <a:t>，並且在各瀏覽器中</a:t>
            </a:r>
            <a:r>
              <a:rPr lang="zh-TW" altLang="en-US" sz="2000" dirty="0" smtClean="0">
                <a:solidFill>
                  <a:srgbClr val="FF0000"/>
                </a:solidFill>
              </a:rPr>
              <a:t>統一效果</a:t>
            </a:r>
            <a:r>
              <a:rPr lang="zh-TW" altLang="en-US" sz="1600" dirty="0" smtClean="0"/>
              <a:t>。</a:t>
            </a: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8-1-1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補足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HTML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語法侷限</a:t>
            </a: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8-1-2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XML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語法書寫規則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8-1-1 </a:t>
            </a:r>
            <a:r>
              <a:rPr lang="zh-TW" altLang="en-US" smtClean="0"/>
              <a:t>補足</a:t>
            </a:r>
            <a:r>
              <a:rPr lang="en-US" altLang="zh-TW" smtClean="0"/>
              <a:t>HTML</a:t>
            </a:r>
            <a:r>
              <a:rPr lang="zh-TW" altLang="en-US" smtClean="0"/>
              <a:t>語法侷限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171799"/>
          </a:xfrm>
        </p:spPr>
        <p:txBody>
          <a:bodyPr vert="horz" lIns="91440" tIns="45720" rIns="91440" bIns="45720" rtlCol="0">
            <a:noAutofit/>
          </a:bodyPr>
          <a:lstStyle/>
          <a:p>
            <a:pPr algn="l"/>
            <a:r>
              <a:rPr lang="en-US" altLang="zh-TW" sz="2000" dirty="0" smtClean="0">
                <a:solidFill>
                  <a:srgbClr val="FF0000"/>
                </a:solidFill>
              </a:rPr>
              <a:t>XML</a:t>
            </a:r>
            <a:r>
              <a:rPr lang="zh-TW" altLang="en-US" sz="1600" dirty="0" smtClean="0"/>
              <a:t>標籤</a:t>
            </a:r>
            <a:r>
              <a:rPr lang="zh-TW" altLang="en-US" sz="2000" dirty="0" smtClean="0">
                <a:solidFill>
                  <a:srgbClr val="FF0000"/>
                </a:solidFill>
              </a:rPr>
              <a:t>比</a:t>
            </a:r>
            <a:r>
              <a:rPr lang="en-US" altLang="zh-TW" sz="2000" dirty="0" smtClean="0">
                <a:solidFill>
                  <a:srgbClr val="FF0000"/>
                </a:solidFill>
              </a:rPr>
              <a:t>HTML</a:t>
            </a:r>
            <a:r>
              <a:rPr lang="zh-TW" altLang="en-US" sz="1600" dirty="0" smtClean="0"/>
              <a:t>標籤</a:t>
            </a:r>
            <a:r>
              <a:rPr lang="zh-TW" altLang="en-US" sz="2000" dirty="0" smtClean="0">
                <a:solidFill>
                  <a:srgbClr val="FF0000"/>
                </a:solidFill>
              </a:rPr>
              <a:t>更加靈活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彌補</a:t>
            </a:r>
            <a:r>
              <a:rPr lang="zh-TW" altLang="en-US" sz="1600" dirty="0" smtClean="0"/>
              <a:t>了</a:t>
            </a:r>
            <a:r>
              <a:rPr lang="en-US" altLang="zh-TW" sz="2000" dirty="0" smtClean="0">
                <a:solidFill>
                  <a:srgbClr val="FF0000"/>
                </a:solidFill>
              </a:rPr>
              <a:t>HTML</a:t>
            </a:r>
            <a:r>
              <a:rPr lang="zh-TW" altLang="en-US" sz="1600" dirty="0" smtClean="0"/>
              <a:t>有限標籤的</a:t>
            </a:r>
            <a:r>
              <a:rPr lang="zh-TW" altLang="en-US" sz="2000" dirty="0" smtClean="0">
                <a:solidFill>
                  <a:srgbClr val="FF0000"/>
                </a:solidFill>
              </a:rPr>
              <a:t>不足</a:t>
            </a:r>
            <a:r>
              <a:rPr lang="zh-TW" altLang="en-US" sz="1600" dirty="0" smtClean="0"/>
              <a:t>，在</a:t>
            </a:r>
            <a:r>
              <a:rPr lang="zh-TW" altLang="en-US" sz="2000" dirty="0" smtClean="0">
                <a:solidFill>
                  <a:srgbClr val="FF0000"/>
                </a:solidFill>
              </a:rPr>
              <a:t>資訊爆炸</a:t>
            </a:r>
            <a:r>
              <a:rPr lang="zh-TW" altLang="en-US" sz="1600" dirty="0" smtClean="0"/>
              <a:t>的網路世界中，</a:t>
            </a:r>
            <a:r>
              <a:rPr lang="zh-TW" altLang="en-US" sz="2000" dirty="0" smtClean="0">
                <a:solidFill>
                  <a:srgbClr val="FF0000"/>
                </a:solidFill>
              </a:rPr>
              <a:t>提供</a:t>
            </a:r>
            <a:r>
              <a:rPr lang="zh-TW" altLang="en-US" sz="1600" dirty="0" smtClean="0"/>
              <a:t>了</a:t>
            </a:r>
            <a:r>
              <a:rPr lang="zh-TW" altLang="en-US" sz="2000" dirty="0" smtClean="0">
                <a:solidFill>
                  <a:srgbClr val="FF0000"/>
                </a:solidFill>
              </a:rPr>
              <a:t>便利</a:t>
            </a:r>
            <a:r>
              <a:rPr lang="zh-TW" altLang="en-US" sz="1600" dirty="0" smtClean="0"/>
              <a:t>的網頁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結構</a:t>
            </a:r>
            <a:r>
              <a:rPr lang="zh-TW" altLang="en-US" sz="1600" dirty="0" smtClean="0"/>
              <a:t>。從本質來看，</a:t>
            </a:r>
            <a:r>
              <a:rPr lang="en-US" altLang="zh-TW" sz="2000" dirty="0" smtClean="0">
                <a:solidFill>
                  <a:srgbClr val="FF0000"/>
                </a:solidFill>
              </a:rPr>
              <a:t>HTML</a:t>
            </a:r>
            <a:r>
              <a:rPr lang="zh-TW" altLang="en-US" sz="1600" dirty="0" smtClean="0"/>
              <a:t>是為了以</a:t>
            </a:r>
            <a:r>
              <a:rPr lang="zh-TW" altLang="en-US" sz="2000" dirty="0" smtClean="0">
                <a:solidFill>
                  <a:srgbClr val="FF0000"/>
                </a:solidFill>
              </a:rPr>
              <a:t>固定的標準</a:t>
            </a:r>
            <a:r>
              <a:rPr lang="zh-TW" altLang="en-US" sz="1600" dirty="0" smtClean="0"/>
              <a:t>將</a:t>
            </a:r>
            <a:r>
              <a:rPr lang="zh-TW" altLang="en-US" sz="2000" dirty="0" smtClean="0">
                <a:solidFill>
                  <a:srgbClr val="FF0000"/>
                </a:solidFill>
              </a:rPr>
              <a:t>內容展示</a:t>
            </a:r>
            <a:r>
              <a:rPr lang="zh-TW" altLang="en-US" sz="1600" dirty="0" smtClean="0"/>
              <a:t>出來，故在設計網頁時，從程式碼中比較</a:t>
            </a:r>
            <a:r>
              <a:rPr lang="zh-TW" altLang="en-US" sz="2000" dirty="0" smtClean="0">
                <a:solidFill>
                  <a:srgbClr val="FF0000"/>
                </a:solidFill>
              </a:rPr>
              <a:t>難看出</a:t>
            </a:r>
            <a:r>
              <a:rPr lang="zh-TW" altLang="en-US" sz="1600" dirty="0" smtClean="0"/>
              <a:t>資料</a:t>
            </a:r>
            <a:r>
              <a:rPr lang="zh-TW" altLang="en-US" sz="2000" dirty="0" smtClean="0">
                <a:solidFill>
                  <a:srgbClr val="FF0000"/>
                </a:solidFill>
              </a:rPr>
              <a:t>結構</a:t>
            </a:r>
            <a:r>
              <a:rPr lang="zh-TW" altLang="en-US" sz="1600" dirty="0" smtClean="0"/>
              <a:t>。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349996"/>
            <a:ext cx="3106624" cy="4585252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342" y="349996"/>
            <a:ext cx="3300775" cy="4598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37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8-1-2 XML</a:t>
            </a:r>
            <a:r>
              <a:rPr lang="zh-TW" altLang="en-US" smtClean="0"/>
              <a:t>語法書寫規則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315815"/>
          </a:xfrm>
        </p:spPr>
        <p:txBody>
          <a:bodyPr vert="horz" lIns="91440" tIns="45720" rIns="91440" bIns="45720" rtlCol="0">
            <a:noAutofit/>
          </a:bodyPr>
          <a:lstStyle/>
          <a:p>
            <a:pPr algn="l"/>
            <a:r>
              <a:rPr lang="en-US" altLang="zh-TW" sz="2000" dirty="0" smtClean="0">
                <a:solidFill>
                  <a:srgbClr val="FF0000"/>
                </a:solidFill>
              </a:rPr>
              <a:t>XML</a:t>
            </a:r>
            <a:r>
              <a:rPr lang="zh-TW" altLang="en-US" sz="1600" dirty="0" smtClean="0"/>
              <a:t>雖然具有</a:t>
            </a:r>
            <a:r>
              <a:rPr lang="zh-TW" altLang="en-US" sz="2000" dirty="0" smtClean="0">
                <a:solidFill>
                  <a:srgbClr val="FF0000"/>
                </a:solidFill>
              </a:rPr>
              <a:t>自訂</a:t>
            </a:r>
            <a:r>
              <a:rPr lang="zh-TW" altLang="en-US" sz="1600" dirty="0" smtClean="0"/>
              <a:t>標籤的</a:t>
            </a:r>
            <a:r>
              <a:rPr lang="zh-TW" altLang="en-US" sz="2000" dirty="0" smtClean="0">
                <a:solidFill>
                  <a:srgbClr val="FF0000"/>
                </a:solidFill>
              </a:rPr>
              <a:t>靈活性</a:t>
            </a:r>
            <a:r>
              <a:rPr lang="zh-TW" altLang="en-US" sz="1600" dirty="0" smtClean="0"/>
              <a:t>，但是也要遵循</a:t>
            </a:r>
            <a:r>
              <a:rPr lang="zh-TW" altLang="en-US" sz="2000" dirty="0" smtClean="0">
                <a:solidFill>
                  <a:srgbClr val="FF0000"/>
                </a:solidFill>
              </a:rPr>
              <a:t>書寫規則</a:t>
            </a:r>
            <a:r>
              <a:rPr lang="zh-TW" altLang="en-US" sz="1600" dirty="0" smtClean="0"/>
              <a:t>。在</a:t>
            </a:r>
            <a:r>
              <a:rPr lang="en-US" altLang="zh-TW" sz="1600" dirty="0" smtClean="0"/>
              <a:t>XML</a:t>
            </a:r>
            <a:r>
              <a:rPr lang="zh-TW" altLang="en-US" sz="1600" dirty="0" smtClean="0"/>
              <a:t>文件中，通常會包含</a:t>
            </a:r>
            <a:r>
              <a:rPr lang="zh-TW" altLang="en-US" sz="2000" dirty="0" smtClean="0">
                <a:solidFill>
                  <a:srgbClr val="FF0000"/>
                </a:solidFill>
              </a:rPr>
              <a:t>宣告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</a:t>
            </a:r>
            <a:r>
              <a:rPr lang="zh-TW" altLang="en-US" sz="1600" dirty="0" smtClean="0"/>
              <a:t>以及</a:t>
            </a:r>
            <a:r>
              <a:rPr lang="zh-TW" altLang="en-US" sz="2000" dirty="0" smtClean="0">
                <a:solidFill>
                  <a:srgbClr val="FF0000"/>
                </a:solidFill>
              </a:rPr>
              <a:t>註解</a:t>
            </a:r>
            <a:r>
              <a:rPr lang="zh-TW" altLang="en-US" sz="1600" dirty="0" smtClean="0"/>
              <a:t>等內容。</a:t>
            </a:r>
          </a:p>
          <a:p>
            <a:pPr algn="l"/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文件宣告</a:t>
            </a:r>
          </a:p>
          <a:p>
            <a:pPr algn="l"/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標籤命名規則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/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CDATA</a:t>
            </a:r>
            <a:endParaRPr lang="en-US" altLang="zh-TW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l"/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註解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文件宣告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344167"/>
            <a:ext cx="8229600" cy="3171799"/>
          </a:xfrm>
        </p:spPr>
        <p:txBody>
          <a:bodyPr vert="horz" lIns="91440" tIns="45720" rIns="91440" bIns="45720" rtlCol="0">
            <a:noAutofit/>
          </a:bodyPr>
          <a:lstStyle/>
          <a:p>
            <a:pPr algn="l"/>
            <a:r>
              <a:rPr lang="zh-TW" altLang="en-US" sz="1600" dirty="0" smtClean="0"/>
              <a:t>在</a:t>
            </a:r>
            <a:r>
              <a:rPr lang="en-US" altLang="zh-TW" sz="1600" dirty="0" smtClean="0"/>
              <a:t>XML</a:t>
            </a:r>
            <a:r>
              <a:rPr lang="zh-TW" altLang="en-US" sz="2000" dirty="0" smtClean="0">
                <a:solidFill>
                  <a:srgbClr val="FF0000"/>
                </a:solidFill>
              </a:rPr>
              <a:t>文件開始就要加入</a:t>
            </a:r>
            <a:r>
              <a:rPr lang="zh-TW" altLang="en-US" sz="1600" dirty="0" smtClean="0"/>
              <a:t>文件</a:t>
            </a:r>
            <a:r>
              <a:rPr lang="zh-TW" altLang="en-US" sz="2000" dirty="0" smtClean="0">
                <a:solidFill>
                  <a:srgbClr val="FF0000"/>
                </a:solidFill>
              </a:rPr>
              <a:t>宣告</a:t>
            </a:r>
            <a:r>
              <a:rPr lang="zh-TW" altLang="en-US" sz="1600" dirty="0" smtClean="0"/>
              <a:t>，告知瀏覽器該文件使用的</a:t>
            </a:r>
            <a:r>
              <a:rPr lang="en-US" altLang="zh-TW" sz="1600" dirty="0" smtClean="0"/>
              <a:t>XML</a:t>
            </a:r>
            <a:r>
              <a:rPr lang="zh-TW" altLang="en-US" sz="2000" dirty="0" smtClean="0">
                <a:solidFill>
                  <a:srgbClr val="FF0000"/>
                </a:solidFill>
              </a:rPr>
              <a:t>版本</a:t>
            </a:r>
            <a:r>
              <a:rPr lang="zh-TW" altLang="en-US" sz="1600" dirty="0" smtClean="0"/>
              <a:t>以及</a:t>
            </a:r>
            <a:r>
              <a:rPr lang="zh-TW" altLang="en-US" sz="2000" dirty="0" smtClean="0">
                <a:solidFill>
                  <a:srgbClr val="FF0000"/>
                </a:solidFill>
              </a:rPr>
              <a:t>語言</a:t>
            </a:r>
            <a:r>
              <a:rPr lang="zh-TW" altLang="en-US" sz="1600" dirty="0" smtClean="0"/>
              <a:t>，書寫規則如下：</a:t>
            </a:r>
            <a:endParaRPr lang="en-US" altLang="zh-TW" sz="1600" dirty="0" smtClean="0"/>
          </a:p>
          <a:p>
            <a:pPr algn="l"/>
            <a:endParaRPr lang="zh-TW" altLang="en-US" sz="1600" dirty="0" smtClean="0"/>
          </a:p>
          <a:p>
            <a:pPr algn="l"/>
            <a:r>
              <a:rPr lang="en-US" altLang="zh-TW" sz="1600" dirty="0" smtClean="0"/>
              <a:t>&lt;?xml version="1.0" encoding="big5"?&gt;</a:t>
            </a:r>
          </a:p>
          <a:p>
            <a:pPr algn="l"/>
            <a:endParaRPr lang="en-US" altLang="zh-TW" sz="1600" dirty="0" smtClean="0"/>
          </a:p>
          <a:p>
            <a:pPr algn="l"/>
            <a:r>
              <a:rPr lang="zh-TW" altLang="en-US" sz="1600" dirty="0" smtClean="0"/>
              <a:t>「</a:t>
            </a:r>
            <a:r>
              <a:rPr lang="en-US" altLang="zh-TW" sz="2000" dirty="0" smtClean="0">
                <a:solidFill>
                  <a:srgbClr val="FF0000"/>
                </a:solidFill>
              </a:rPr>
              <a:t>?xml</a:t>
            </a:r>
            <a:r>
              <a:rPr lang="zh-TW" altLang="en-US" sz="2000" dirty="0" smtClean="0">
                <a:solidFill>
                  <a:srgbClr val="FF0000"/>
                </a:solidFill>
              </a:rPr>
              <a:t> </a:t>
            </a:r>
            <a:r>
              <a:rPr lang="zh-TW" altLang="en-US" sz="1600" dirty="0" smtClean="0"/>
              <a:t>」表示該文件為「</a:t>
            </a:r>
            <a:r>
              <a:rPr lang="en-US" altLang="zh-TW" sz="2000" dirty="0" smtClean="0">
                <a:solidFill>
                  <a:srgbClr val="FF0000"/>
                </a:solidFill>
              </a:rPr>
              <a:t>XML</a:t>
            </a:r>
            <a:r>
              <a:rPr lang="zh-TW" altLang="en-US" sz="1600" dirty="0" smtClean="0"/>
              <a:t>」文件，「</a:t>
            </a:r>
            <a:r>
              <a:rPr lang="en-US" altLang="zh-TW" sz="2000" dirty="0" smtClean="0">
                <a:solidFill>
                  <a:srgbClr val="FF0000"/>
                </a:solidFill>
              </a:rPr>
              <a:t>version</a:t>
            </a:r>
            <a:r>
              <a:rPr lang="en-US" altLang="zh-TW" sz="1600" dirty="0" smtClean="0"/>
              <a:t>="1.0"</a:t>
            </a:r>
            <a:r>
              <a:rPr lang="zh-TW" altLang="en-US" sz="1600" dirty="0" smtClean="0"/>
              <a:t>」表示該文件使用「</a:t>
            </a:r>
            <a:r>
              <a:rPr lang="en-US" altLang="zh-TW" sz="1600" dirty="0" smtClean="0"/>
              <a:t>1.0</a:t>
            </a:r>
            <a:r>
              <a:rPr lang="zh-TW" altLang="en-US" sz="1600" dirty="0" smtClean="0"/>
              <a:t>」</a:t>
            </a:r>
            <a:r>
              <a:rPr lang="zh-TW" altLang="en-US" sz="2000" dirty="0" smtClean="0">
                <a:solidFill>
                  <a:srgbClr val="FF0000"/>
                </a:solidFill>
              </a:rPr>
              <a:t>版本</a:t>
            </a:r>
            <a:r>
              <a:rPr lang="zh-TW" altLang="en-US" sz="1600" dirty="0" smtClean="0"/>
              <a:t>，目前只有「</a:t>
            </a:r>
            <a:r>
              <a:rPr lang="en-US" altLang="zh-TW" sz="1600" dirty="0" smtClean="0"/>
              <a:t>1.0</a:t>
            </a:r>
            <a:r>
              <a:rPr lang="zh-TW" altLang="en-US" sz="1600" dirty="0" smtClean="0"/>
              <a:t>」版本，「</a:t>
            </a:r>
            <a:r>
              <a:rPr lang="en-US" altLang="zh-TW" sz="2000" dirty="0" smtClean="0">
                <a:solidFill>
                  <a:srgbClr val="FF0000"/>
                </a:solidFill>
              </a:rPr>
              <a:t>encoding</a:t>
            </a:r>
            <a:r>
              <a:rPr lang="en-US" altLang="zh-TW" sz="1600" dirty="0" smtClean="0"/>
              <a:t>="big5"</a:t>
            </a:r>
            <a:r>
              <a:rPr lang="zh-TW" altLang="en-US" sz="1600" dirty="0" smtClean="0"/>
              <a:t>」表示採用台灣</a:t>
            </a:r>
            <a:r>
              <a:rPr lang="en-US" altLang="zh-TW" sz="1600" dirty="0" smtClean="0"/>
              <a:t>big5</a:t>
            </a:r>
            <a:r>
              <a:rPr lang="zh-TW" altLang="en-US" sz="1600" dirty="0" smtClean="0"/>
              <a:t>字集，</a:t>
            </a:r>
            <a:r>
              <a:rPr lang="zh-TW" altLang="en-US" sz="2000" dirty="0" smtClean="0">
                <a:solidFill>
                  <a:srgbClr val="FF0000"/>
                </a:solidFill>
              </a:rPr>
              <a:t>根據</a:t>
            </a:r>
            <a:r>
              <a:rPr lang="zh-TW" altLang="en-US" sz="1600" dirty="0" smtClean="0"/>
              <a:t>應用的</a:t>
            </a:r>
            <a:r>
              <a:rPr lang="zh-TW" altLang="en-US" sz="2000" dirty="0" smtClean="0">
                <a:solidFill>
                  <a:srgbClr val="FF0000"/>
                </a:solidFill>
              </a:rPr>
              <a:t>地區</a:t>
            </a:r>
            <a:r>
              <a:rPr lang="zh-TW" altLang="en-US" sz="1600" dirty="0" smtClean="0"/>
              <a:t>選擇設定</a:t>
            </a:r>
            <a:r>
              <a:rPr lang="zh-TW" altLang="en-US" sz="2000" dirty="0" smtClean="0">
                <a:solidFill>
                  <a:srgbClr val="FF0000"/>
                </a:solidFill>
              </a:rPr>
              <a:t>對應的字集</a:t>
            </a:r>
            <a:r>
              <a:rPr lang="zh-TW" altLang="en-US" sz="1600" dirty="0" smtClean="0"/>
              <a:t>，否則會出現</a:t>
            </a:r>
            <a:r>
              <a:rPr lang="zh-TW" altLang="en-US" sz="2000" dirty="0" smtClean="0">
                <a:solidFill>
                  <a:srgbClr val="FF0000"/>
                </a:solidFill>
              </a:rPr>
              <a:t>亂碼</a:t>
            </a:r>
            <a:r>
              <a:rPr lang="zh-TW" altLang="en-US" sz="1600" dirty="0" smtClean="0"/>
              <a:t>。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dirty="0" smtClean="0"/>
              <a:t>標籤命名規則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l"/>
            <a:r>
              <a:rPr lang="zh-TW" altLang="en-US" sz="1600" dirty="0" smtClean="0"/>
              <a:t>在</a:t>
            </a:r>
            <a:r>
              <a:rPr lang="en-US" altLang="zh-TW" sz="2000" dirty="0" smtClean="0">
                <a:solidFill>
                  <a:srgbClr val="FF0000"/>
                </a:solidFill>
              </a:rPr>
              <a:t>HTML</a:t>
            </a:r>
            <a:r>
              <a:rPr lang="zh-TW" altLang="en-US" sz="1600" dirty="0" smtClean="0"/>
              <a:t>文件中，在前面</a:t>
            </a:r>
            <a:r>
              <a:rPr lang="zh-TW" altLang="en-US" sz="2000" dirty="0" smtClean="0">
                <a:solidFill>
                  <a:srgbClr val="FF0000"/>
                </a:solidFill>
              </a:rPr>
              <a:t>加入</a:t>
            </a:r>
            <a:r>
              <a:rPr lang="en-US" altLang="zh-TW" sz="1600" dirty="0" smtClean="0"/>
              <a:t>&lt;div&gt;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標籤後</a:t>
            </a:r>
            <a:r>
              <a:rPr lang="zh-TW" altLang="en-US" sz="1600" dirty="0" smtClean="0"/>
              <a:t>，即使在</a:t>
            </a:r>
            <a:r>
              <a:rPr lang="zh-TW" altLang="en-US" sz="2000" dirty="0" smtClean="0">
                <a:solidFill>
                  <a:srgbClr val="FF0000"/>
                </a:solidFill>
              </a:rPr>
              <a:t>結尾</a:t>
            </a:r>
            <a:r>
              <a:rPr lang="zh-TW" altLang="en-US" sz="1600" dirty="0" smtClean="0"/>
              <a:t>不加入</a:t>
            </a:r>
            <a:r>
              <a:rPr lang="en-US" altLang="zh-TW" sz="1600" dirty="0" smtClean="0"/>
              <a:t>&lt;/div&gt;</a:t>
            </a:r>
            <a:r>
              <a:rPr lang="zh-TW" altLang="en-US" sz="1600" dirty="0" smtClean="0"/>
              <a:t>標籤，瀏覽器同樣能呈現</a:t>
            </a:r>
            <a:r>
              <a:rPr lang="en-US" altLang="zh-TW" sz="1600" dirty="0" smtClean="0"/>
              <a:t>div</a:t>
            </a:r>
            <a:r>
              <a:rPr lang="zh-TW" altLang="en-US" sz="1600" dirty="0" smtClean="0"/>
              <a:t>標籤既定的結構，但是這一種寫法</a:t>
            </a:r>
            <a:r>
              <a:rPr lang="zh-TW" altLang="en-US" sz="2000" dirty="0" smtClean="0">
                <a:solidFill>
                  <a:srgbClr val="FF0000"/>
                </a:solidFill>
              </a:rPr>
              <a:t>在</a:t>
            </a:r>
            <a:r>
              <a:rPr lang="en-US" altLang="zh-TW" sz="2000" dirty="0" smtClean="0">
                <a:solidFill>
                  <a:srgbClr val="FF0000"/>
                </a:solidFill>
              </a:rPr>
              <a:t>XML</a:t>
            </a:r>
            <a:r>
              <a:rPr lang="zh-TW" altLang="en-US" sz="2000" dirty="0" smtClean="0">
                <a:solidFill>
                  <a:srgbClr val="FF0000"/>
                </a:solidFill>
              </a:rPr>
              <a:t>文件中</a:t>
            </a:r>
            <a:r>
              <a:rPr lang="zh-TW" altLang="en-US" sz="1600" dirty="0" smtClean="0"/>
              <a:t>會被視作</a:t>
            </a:r>
            <a:r>
              <a:rPr lang="zh-TW" altLang="en-US" sz="2000" dirty="0" smtClean="0">
                <a:solidFill>
                  <a:srgbClr val="FF0000"/>
                </a:solidFill>
              </a:rPr>
              <a:t>錯誤</a:t>
            </a:r>
            <a:r>
              <a:rPr lang="zh-TW" altLang="en-US" sz="1600" dirty="0" smtClean="0"/>
              <a:t>，因此書寫</a:t>
            </a:r>
            <a:r>
              <a:rPr lang="en-US" altLang="zh-TW" sz="1600" dirty="0" smtClean="0"/>
              <a:t>XML</a:t>
            </a:r>
            <a:r>
              <a:rPr lang="zh-TW" altLang="en-US" sz="1600" dirty="0" smtClean="0"/>
              <a:t>標籤必須遵循以下規則。</a:t>
            </a:r>
          </a:p>
          <a:p>
            <a:pPr algn="l"/>
            <a:r>
              <a:rPr lang="en-US" altLang="zh-TW" sz="1600" dirty="0" smtClean="0"/>
              <a:t>1.</a:t>
            </a:r>
            <a:r>
              <a:rPr lang="zh-TW" altLang="en-US" sz="2000" dirty="0" smtClean="0">
                <a:solidFill>
                  <a:srgbClr val="FF0000"/>
                </a:solidFill>
              </a:rPr>
              <a:t>只有一個根標籤</a:t>
            </a:r>
            <a:r>
              <a:rPr lang="zh-TW" altLang="en-US" sz="1600" dirty="0" smtClean="0"/>
              <a:t>。</a:t>
            </a:r>
            <a:r>
              <a:rPr lang="en-US" altLang="zh-TW" sz="1600" dirty="0" smtClean="0"/>
              <a:t>XML</a:t>
            </a:r>
            <a:r>
              <a:rPr lang="zh-TW" altLang="en-US" sz="1600" dirty="0" smtClean="0"/>
              <a:t>標籤結構同樣為</a:t>
            </a:r>
            <a:r>
              <a:rPr lang="zh-TW" altLang="en-US" sz="2000" dirty="0" smtClean="0">
                <a:solidFill>
                  <a:srgbClr val="FF0000"/>
                </a:solidFill>
              </a:rPr>
              <a:t>樹狀結構</a:t>
            </a:r>
            <a:r>
              <a:rPr lang="zh-TW" altLang="en-US" sz="1600" dirty="0" smtClean="0"/>
              <a:t>，與</a:t>
            </a:r>
            <a:r>
              <a:rPr lang="en-US" altLang="zh-TW" sz="1600" dirty="0" smtClean="0"/>
              <a:t>HTML</a:t>
            </a:r>
            <a:r>
              <a:rPr lang="zh-TW" altLang="en-US" sz="1600" dirty="0" smtClean="0"/>
              <a:t>中全部內容書寫在</a:t>
            </a:r>
            <a:r>
              <a:rPr lang="en-US" altLang="zh-TW" sz="1600" dirty="0" smtClean="0"/>
              <a:t>&lt;body&gt;</a:t>
            </a:r>
            <a:r>
              <a:rPr lang="zh-TW" altLang="en-US" sz="1600" dirty="0" smtClean="0"/>
              <a:t>標籤內一樣。</a:t>
            </a:r>
          </a:p>
          <a:p>
            <a:pPr algn="l"/>
            <a:r>
              <a:rPr lang="en-US" altLang="zh-TW" sz="1600" dirty="0" smtClean="0"/>
              <a:t>2.</a:t>
            </a:r>
            <a:r>
              <a:rPr lang="zh-TW" altLang="en-US" sz="1600" dirty="0" smtClean="0"/>
              <a:t>具有內容的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</a:t>
            </a:r>
            <a:r>
              <a:rPr lang="zh-TW" altLang="en-US" sz="1600" dirty="0" smtClean="0"/>
              <a:t>必須</a:t>
            </a:r>
            <a:r>
              <a:rPr lang="zh-TW" altLang="en-US" sz="2000" dirty="0" smtClean="0">
                <a:solidFill>
                  <a:srgbClr val="FF0000"/>
                </a:solidFill>
              </a:rPr>
              <a:t>同時存在開始</a:t>
            </a:r>
            <a:r>
              <a:rPr lang="zh-TW" altLang="en-US" sz="1600" dirty="0" smtClean="0"/>
              <a:t>與</a:t>
            </a:r>
            <a:r>
              <a:rPr lang="zh-TW" altLang="en-US" sz="2000" dirty="0" smtClean="0">
                <a:solidFill>
                  <a:srgbClr val="FF0000"/>
                </a:solidFill>
              </a:rPr>
              <a:t>結束</a:t>
            </a:r>
            <a:r>
              <a:rPr lang="zh-TW" altLang="en-US" sz="1600" dirty="0" smtClean="0"/>
              <a:t>的標籤，例如＜電話</a:t>
            </a:r>
            <a:r>
              <a:rPr lang="en-US" altLang="zh-TW" sz="1600" dirty="0" smtClean="0"/>
              <a:t>&gt;02-85856952&lt;/</a:t>
            </a:r>
            <a:r>
              <a:rPr lang="zh-TW" altLang="en-US" sz="1600" dirty="0" smtClean="0"/>
              <a:t>電話</a:t>
            </a:r>
            <a:r>
              <a:rPr lang="en-US" altLang="zh-TW" sz="1600" dirty="0" smtClean="0"/>
              <a:t>&gt;</a:t>
            </a:r>
            <a:r>
              <a:rPr lang="zh-TW" altLang="en-US" sz="1600" dirty="0" smtClean="0"/>
              <a:t>。</a:t>
            </a:r>
          </a:p>
          <a:p>
            <a:pPr algn="l"/>
            <a:r>
              <a:rPr lang="en-US" altLang="zh-TW" sz="1600" dirty="0" smtClean="0"/>
              <a:t>3.</a:t>
            </a:r>
            <a:r>
              <a:rPr lang="zh-TW" altLang="en-US" sz="2000" dirty="0" smtClean="0">
                <a:solidFill>
                  <a:srgbClr val="FF0000"/>
                </a:solidFill>
              </a:rPr>
              <a:t>沒有內容</a:t>
            </a:r>
            <a:r>
              <a:rPr lang="zh-TW" altLang="en-US" sz="1600" dirty="0" smtClean="0"/>
              <a:t>的空白標籤</a:t>
            </a:r>
            <a:r>
              <a:rPr lang="zh-TW" altLang="en-US" sz="2000" dirty="0" smtClean="0">
                <a:solidFill>
                  <a:srgbClr val="FF0000"/>
                </a:solidFill>
              </a:rPr>
              <a:t>可不用</a:t>
            </a:r>
            <a:r>
              <a:rPr lang="zh-TW" altLang="en-US" sz="1600" dirty="0" smtClean="0"/>
              <a:t>加入</a:t>
            </a:r>
            <a:r>
              <a:rPr lang="zh-TW" altLang="en-US" sz="2000" dirty="0" smtClean="0">
                <a:solidFill>
                  <a:srgbClr val="FF0000"/>
                </a:solidFill>
              </a:rPr>
              <a:t>結束標籤</a:t>
            </a:r>
            <a:r>
              <a:rPr lang="zh-TW" altLang="en-US" sz="1600" dirty="0" smtClean="0"/>
              <a:t>，例如＜換行</a:t>
            </a:r>
            <a:r>
              <a:rPr lang="en-US" altLang="zh-TW" sz="1600" dirty="0" smtClean="0"/>
              <a:t>/&gt;</a:t>
            </a:r>
            <a:r>
              <a:rPr lang="zh-TW" altLang="en-US" sz="1600" dirty="0" smtClean="0"/>
              <a:t>。</a:t>
            </a:r>
          </a:p>
          <a:p>
            <a:pPr algn="l"/>
            <a:r>
              <a:rPr lang="en-US" altLang="zh-TW" sz="1600" dirty="0" smtClean="0"/>
              <a:t>4.</a:t>
            </a:r>
            <a:r>
              <a:rPr lang="zh-TW" altLang="en-US" sz="2000" dirty="0" smtClean="0">
                <a:solidFill>
                  <a:srgbClr val="FF0000"/>
                </a:solidFill>
              </a:rPr>
              <a:t>不能交叉使用</a:t>
            </a:r>
            <a:r>
              <a:rPr lang="zh-TW" altLang="en-US" sz="1600" dirty="0" smtClean="0"/>
              <a:t>標籤。書寫標籤必須</a:t>
            </a:r>
            <a:r>
              <a:rPr lang="zh-TW" altLang="en-US" sz="2000" dirty="0" smtClean="0">
                <a:solidFill>
                  <a:srgbClr val="FF0000"/>
                </a:solidFill>
              </a:rPr>
              <a:t>嚴格遵循樹狀結構</a:t>
            </a:r>
            <a:r>
              <a:rPr lang="zh-TW" altLang="en-US" sz="1600" dirty="0" smtClean="0"/>
              <a:t>，加入</a:t>
            </a:r>
            <a:r>
              <a:rPr lang="zh-TW" altLang="en-US" sz="2000" dirty="0" smtClean="0">
                <a:solidFill>
                  <a:srgbClr val="FF0000"/>
                </a:solidFill>
              </a:rPr>
              <a:t>開始</a:t>
            </a:r>
            <a:r>
              <a:rPr lang="zh-TW" altLang="en-US" sz="1600" dirty="0" smtClean="0"/>
              <a:t>標籤後，必須加入對應的</a:t>
            </a:r>
            <a:r>
              <a:rPr lang="zh-TW" altLang="en-US" sz="2000" dirty="0" smtClean="0">
                <a:solidFill>
                  <a:srgbClr val="FF0000"/>
                </a:solidFill>
              </a:rPr>
              <a:t>結束</a:t>
            </a:r>
            <a:r>
              <a:rPr lang="zh-TW" altLang="en-US" sz="1600" dirty="0" smtClean="0"/>
              <a:t>標籤，才能繼續增加其他開始標籤，例如</a:t>
            </a:r>
            <a:r>
              <a:rPr lang="en-US" altLang="zh-TW" sz="1600" dirty="0" smtClean="0"/>
              <a:t>&lt;</a:t>
            </a:r>
            <a:r>
              <a:rPr lang="zh-TW" altLang="en-US" sz="1600" dirty="0" smtClean="0"/>
              <a:t>姓名</a:t>
            </a:r>
            <a:r>
              <a:rPr lang="en-US" altLang="zh-TW" sz="1600" dirty="0" smtClean="0"/>
              <a:t>&gt;</a:t>
            </a:r>
            <a:r>
              <a:rPr lang="zh-TW" altLang="en-US" sz="1600" dirty="0" smtClean="0"/>
              <a:t>吳佩慧</a:t>
            </a:r>
            <a:r>
              <a:rPr lang="en-US" altLang="zh-TW" sz="1600" dirty="0" smtClean="0"/>
              <a:t>&lt;</a:t>
            </a:r>
            <a:r>
              <a:rPr lang="zh-TW" altLang="en-US" sz="1600" dirty="0" smtClean="0"/>
              <a:t>電話</a:t>
            </a:r>
            <a:r>
              <a:rPr lang="en-US" altLang="zh-TW" sz="1600" dirty="0" smtClean="0"/>
              <a:t>&gt;&lt;/</a:t>
            </a:r>
            <a:r>
              <a:rPr lang="zh-TW" altLang="en-US" sz="1600" dirty="0" smtClean="0"/>
              <a:t>姓名</a:t>
            </a:r>
            <a:r>
              <a:rPr lang="en-US" altLang="zh-TW" sz="1600" dirty="0" smtClean="0"/>
              <a:t>&gt;02-85986935&lt;/</a:t>
            </a:r>
            <a:r>
              <a:rPr lang="zh-TW" altLang="en-US" sz="1600" dirty="0" smtClean="0"/>
              <a:t>電話</a:t>
            </a:r>
            <a:r>
              <a:rPr lang="en-US" altLang="zh-TW" sz="1600" dirty="0" smtClean="0"/>
              <a:t>&gt;</a:t>
            </a:r>
            <a:r>
              <a:rPr lang="zh-TW" altLang="en-US" sz="1600" dirty="0" smtClean="0"/>
              <a:t>，這一種寫法是錯誤的。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swise.com #18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706</TotalTime>
  <Words>1508</Words>
  <Application>Microsoft Office PowerPoint</Application>
  <PresentationFormat>如螢幕大小 (16:9)</PresentationFormat>
  <Paragraphs>185</Paragraphs>
  <Slides>30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30</vt:i4>
      </vt:variant>
    </vt:vector>
  </HeadingPairs>
  <TitlesOfParts>
    <vt:vector size="45" baseType="lpstr">
      <vt:lpstr>Myriad Pro</vt:lpstr>
      <vt:lpstr>華康明體 Std W9</vt:lpstr>
      <vt:lpstr>華康黑體 Std W3</vt:lpstr>
      <vt:lpstr>華康黑體 Std W5</vt:lpstr>
      <vt:lpstr>華康黑體 Std W7</vt:lpstr>
      <vt:lpstr>華康圓體 Std W3</vt:lpstr>
      <vt:lpstr>華康圓體 Std W5</vt:lpstr>
      <vt:lpstr>華康圓體 Std W8</vt:lpstr>
      <vt:lpstr>華康新特明體(P)</vt:lpstr>
      <vt:lpstr>新細明體</vt:lpstr>
      <vt:lpstr>Arial</vt:lpstr>
      <vt:lpstr>Calibri</vt:lpstr>
      <vt:lpstr>Times New Roman</vt:lpstr>
      <vt:lpstr>Wingdings</vt:lpstr>
      <vt:lpstr>Templateswise.com #180</vt:lpstr>
      <vt:lpstr>互動多媒體網頁設計</vt:lpstr>
      <vt:lpstr>Chapter 8 CSS與XML應用</vt:lpstr>
      <vt:lpstr>目錄</vt:lpstr>
      <vt:lpstr>8-1 XML語法基礎</vt:lpstr>
      <vt:lpstr>8-1-1 補足HTML語法侷限</vt:lpstr>
      <vt:lpstr>PowerPoint 簡報</vt:lpstr>
      <vt:lpstr>8-1-2 XML語法書寫規則</vt:lpstr>
      <vt:lpstr>文件宣告</vt:lpstr>
      <vt:lpstr>標籤命名規則</vt:lpstr>
      <vt:lpstr>標籤命名規則（續）</vt:lpstr>
      <vt:lpstr>CDATA</vt:lpstr>
      <vt:lpstr>註解</vt:lpstr>
      <vt:lpstr>8-2 XML套用CSS</vt:lpstr>
      <vt:lpstr>8-3 綜合實作</vt:lpstr>
      <vt:lpstr>8-3-1 自由排版的畫中詩</vt:lpstr>
      <vt:lpstr>Step1. 加入古詩資料</vt:lpstr>
      <vt:lpstr>Step2. 設定最外層區塊樣式</vt:lpstr>
      <vt:lpstr>Step5. 連結樣式表</vt:lpstr>
      <vt:lpstr>Step3. 設定詩句對應的標籤為區塊</vt:lpstr>
      <vt:lpstr>Step4. 分別設定標題、作者及內容效果</vt:lpstr>
      <vt:lpstr>8-3-2 隔行變色的表格</vt:lpstr>
      <vt:lpstr>Step1. 加入XML內容</vt:lpstr>
      <vt:lpstr>Step2. 設定list與title標籤樣式</vt:lpstr>
      <vt:lpstr>Step5. 連結CSS樣式表</vt:lpstr>
      <vt:lpstr>Step3. 設定列效果</vt:lpstr>
      <vt:lpstr>Step4. 設定欄效果</vt:lpstr>
      <vt:lpstr>8-3-3 調用儲存在XML檔案的內容</vt:lpstr>
      <vt:lpstr>Step1. 加入表格</vt:lpstr>
      <vt:lpstr>Step2. 設定表格樣式</vt:lpstr>
      <vt:lpstr>Step3. 調用XML內容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Eric Vadeboncoeur</dc:creator>
  <cp:lastModifiedBy>ccp</cp:lastModifiedBy>
  <cp:revision>82</cp:revision>
  <dcterms:created xsi:type="dcterms:W3CDTF">2014-07-13T17:28:07Z</dcterms:created>
  <dcterms:modified xsi:type="dcterms:W3CDTF">2016-04-18T02:19:18Z</dcterms:modified>
</cp:coreProperties>
</file>