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4"/>
  </p:notesMasterIdLst>
  <p:sldIdLst>
    <p:sldId id="369" r:id="rId2"/>
    <p:sldId id="262" r:id="rId3"/>
    <p:sldId id="263" r:id="rId4"/>
    <p:sldId id="317" r:id="rId5"/>
    <p:sldId id="368" r:id="rId6"/>
    <p:sldId id="318" r:id="rId7"/>
    <p:sldId id="319" r:id="rId8"/>
    <p:sldId id="320" r:id="rId9"/>
    <p:sldId id="321" r:id="rId10"/>
    <p:sldId id="370" r:id="rId11"/>
    <p:sldId id="322" r:id="rId12"/>
    <p:sldId id="323" r:id="rId13"/>
    <p:sldId id="371" r:id="rId14"/>
    <p:sldId id="324" r:id="rId15"/>
    <p:sldId id="325" r:id="rId16"/>
    <p:sldId id="326" r:id="rId17"/>
    <p:sldId id="327" r:id="rId18"/>
    <p:sldId id="328" r:id="rId19"/>
    <p:sldId id="372" r:id="rId20"/>
    <p:sldId id="329" r:id="rId21"/>
    <p:sldId id="330" r:id="rId22"/>
    <p:sldId id="331" r:id="rId23"/>
    <p:sldId id="332" r:id="rId24"/>
    <p:sldId id="333" r:id="rId25"/>
    <p:sldId id="334" r:id="rId26"/>
    <p:sldId id="335" r:id="rId27"/>
    <p:sldId id="336" r:id="rId28"/>
    <p:sldId id="337" r:id="rId29"/>
    <p:sldId id="338" r:id="rId30"/>
    <p:sldId id="339" r:id="rId31"/>
    <p:sldId id="340" r:id="rId32"/>
    <p:sldId id="341" r:id="rId33"/>
    <p:sldId id="342" r:id="rId34"/>
    <p:sldId id="343" r:id="rId35"/>
    <p:sldId id="344" r:id="rId36"/>
    <p:sldId id="345" r:id="rId37"/>
    <p:sldId id="365" r:id="rId38"/>
    <p:sldId id="346" r:id="rId39"/>
    <p:sldId id="347" r:id="rId40"/>
    <p:sldId id="348" r:id="rId41"/>
    <p:sldId id="349" r:id="rId42"/>
    <p:sldId id="350" r:id="rId43"/>
    <p:sldId id="351" r:id="rId44"/>
    <p:sldId id="352" r:id="rId45"/>
    <p:sldId id="353" r:id="rId46"/>
    <p:sldId id="354" r:id="rId47"/>
    <p:sldId id="355" r:id="rId48"/>
    <p:sldId id="356" r:id="rId49"/>
    <p:sldId id="357" r:id="rId50"/>
    <p:sldId id="358" r:id="rId51"/>
    <p:sldId id="359" r:id="rId52"/>
    <p:sldId id="360" r:id="rId53"/>
  </p:sldIdLst>
  <p:sldSz cx="9144000" cy="5143500" type="screen16x9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998" autoAdjust="0"/>
    <p:restoredTop sz="94784" autoAdjust="0"/>
  </p:normalViewPr>
  <p:slideViewPr>
    <p:cSldViewPr>
      <p:cViewPr varScale="1">
        <p:scale>
          <a:sx n="94" d="100"/>
          <a:sy n="94" d="100"/>
        </p:scale>
        <p:origin x="78" y="79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7C2C7A-C508-4508-9E13-1BDC30E5ABA9}" type="datetimeFigureOut">
              <a:rPr lang="zh-TW" altLang="en-US" smtClean="0"/>
              <a:t>2016/4/20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1951C4-0551-4B83-A85D-63ECC677F4C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95227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1951C4-0551-4B83-A85D-63ECC677F4C8}" type="slidenum">
              <a:rPr lang="zh-TW" altLang="en-US" smtClean="0"/>
              <a:t>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247289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1951C4-0551-4B83-A85D-63ECC677F4C8}" type="slidenum">
              <a:rPr lang="zh-TW" altLang="en-US" smtClean="0"/>
              <a:t>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762854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Templateswise.com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712638"/>
            <a:ext cx="7772400" cy="75790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 smtClean="0"/>
              <a:t>NAME OF PRESENTATION</a:t>
            </a:r>
            <a:endParaRPr lang="en-US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371600" y="1635646"/>
            <a:ext cx="6400800" cy="597149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dirty="0" smtClean="0"/>
              <a:t>Company Name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6461431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- Templateswise.com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349996"/>
            <a:ext cx="8229600" cy="857250"/>
          </a:xfrm>
        </p:spPr>
        <p:txBody>
          <a:bodyPr>
            <a:normAutofit/>
          </a:bodyPr>
          <a:lstStyle>
            <a:lvl1pPr marR="0" algn="ctr" rtl="0" eaLnBrk="1" fontAlgn="base" hangingPunct="1">
              <a:spcBef>
                <a:spcPct val="0"/>
              </a:spcBef>
              <a:spcAft>
                <a:spcPct val="0"/>
              </a:spcAft>
              <a:defRPr lang="en-US" altLang="zh-TW" sz="4800" b="1" i="1" kern="2600" noProof="0" dirty="0">
                <a:solidFill>
                  <a:srgbClr val="0070C0"/>
                </a:solidFill>
                <a:latin typeface="Times New Roman" pitchFamily="18" charset="0"/>
                <a:ea typeface="華康新特明體(P)" pitchFamily="18" charset="-120"/>
                <a:cs typeface="+mj-cs"/>
              </a:defRPr>
            </a:lvl1pPr>
          </a:lstStyle>
          <a:p>
            <a:r>
              <a:rPr lang="en-US" noProof="0" dirty="0" smtClean="0"/>
              <a:t>Title</a:t>
            </a:r>
            <a:endParaRPr lang="en-US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7200" y="1344167"/>
            <a:ext cx="8229600" cy="3603847"/>
          </a:xfrm>
        </p:spPr>
        <p:txBody>
          <a:bodyPr>
            <a:normAutofit/>
          </a:bodyPr>
          <a:lstStyle>
            <a:lvl1pPr marL="0" marR="0" indent="0" algn="just" rtl="0" eaLnBrk="1" fontAlgn="base" hangingPunct="0">
              <a:lnSpc>
                <a:spcPts val="2200"/>
              </a:lnSpc>
              <a:spcBef>
                <a:spcPts val="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None/>
              <a:defRPr lang="en-US" altLang="en-US" sz="1600" noProof="0" dirty="0">
                <a:solidFill>
                  <a:schemeClr val="tx1"/>
                </a:solidFill>
                <a:latin typeface="華康圓體 Std W3" pitchFamily="50" charset="-120"/>
                <a:ea typeface="華康圓體 Std W3" pitchFamily="50" charset="-120"/>
                <a:cs typeface="+mn-cs"/>
              </a:defRPr>
            </a:lvl1pPr>
          </a:lstStyle>
          <a:p>
            <a:pPr lvl="0"/>
            <a:r>
              <a:rPr lang="en-US" noProof="0" dirty="0" err="1" smtClean="0"/>
              <a:t>Lorem</a:t>
            </a:r>
            <a:r>
              <a:rPr lang="en-US" noProof="0" dirty="0" smtClean="0"/>
              <a:t> </a:t>
            </a:r>
            <a:r>
              <a:rPr lang="en-US" noProof="0" dirty="0" err="1" smtClean="0"/>
              <a:t>ipsum</a:t>
            </a:r>
            <a:r>
              <a:rPr lang="en-US" noProof="0" dirty="0" smtClean="0"/>
              <a:t> dolor sit </a:t>
            </a:r>
            <a:r>
              <a:rPr lang="en-US" noProof="0" dirty="0" err="1" smtClean="0"/>
              <a:t>amet</a:t>
            </a:r>
            <a:r>
              <a:rPr lang="en-US" noProof="0" dirty="0" smtClean="0"/>
              <a:t>, </a:t>
            </a:r>
            <a:r>
              <a:rPr lang="en-US" noProof="0" dirty="0" err="1" smtClean="0"/>
              <a:t>consectetuer</a:t>
            </a:r>
            <a:r>
              <a:rPr lang="en-US" noProof="0" dirty="0" smtClean="0"/>
              <a:t> </a:t>
            </a:r>
            <a:r>
              <a:rPr lang="en-US" noProof="0" dirty="0" err="1" smtClean="0"/>
              <a:t>adipiscing</a:t>
            </a:r>
            <a:r>
              <a:rPr lang="en-US" noProof="0" dirty="0" smtClean="0"/>
              <a:t> </a:t>
            </a:r>
            <a:r>
              <a:rPr lang="en-US" noProof="0" dirty="0" err="1" smtClean="0"/>
              <a:t>elit</a:t>
            </a:r>
            <a:r>
              <a:rPr lang="en-US" noProof="0" dirty="0" smtClean="0"/>
              <a:t>. </a:t>
            </a:r>
            <a:r>
              <a:rPr lang="en-US" noProof="0" dirty="0" err="1" smtClean="0"/>
              <a:t>Vivamus</a:t>
            </a:r>
            <a:r>
              <a:rPr lang="en-US" noProof="0" dirty="0" smtClean="0"/>
              <a:t> et magna. </a:t>
            </a:r>
            <a:r>
              <a:rPr lang="en-US" noProof="0" dirty="0" err="1" smtClean="0"/>
              <a:t>Fusce</a:t>
            </a:r>
            <a:r>
              <a:rPr lang="en-US" noProof="0" dirty="0" smtClean="0"/>
              <a:t> </a:t>
            </a:r>
            <a:r>
              <a:rPr lang="en-US" noProof="0" dirty="0" err="1" smtClean="0"/>
              <a:t>sed</a:t>
            </a:r>
            <a:r>
              <a:rPr lang="en-US" noProof="0" dirty="0" smtClean="0"/>
              <a:t> </a:t>
            </a:r>
            <a:r>
              <a:rPr lang="en-US" noProof="0" dirty="0" err="1" smtClean="0"/>
              <a:t>sem</a:t>
            </a:r>
            <a:r>
              <a:rPr lang="en-US" noProof="0" dirty="0" smtClean="0"/>
              <a:t> </a:t>
            </a:r>
            <a:r>
              <a:rPr lang="en-US" noProof="0" dirty="0" err="1" smtClean="0"/>
              <a:t>sed</a:t>
            </a:r>
            <a:r>
              <a:rPr lang="en-US" noProof="0" dirty="0" smtClean="0"/>
              <a:t> magna </a:t>
            </a:r>
            <a:r>
              <a:rPr lang="en-US" noProof="0" dirty="0" err="1" smtClean="0"/>
              <a:t>suscipit</a:t>
            </a:r>
            <a:r>
              <a:rPr lang="en-US" noProof="0" dirty="0" smtClean="0"/>
              <a:t> </a:t>
            </a:r>
            <a:r>
              <a:rPr lang="en-US" noProof="0" dirty="0" err="1" smtClean="0"/>
              <a:t>egestas</a:t>
            </a:r>
            <a:r>
              <a:rPr lang="en-US" noProof="0" dirty="0" smtClean="0"/>
              <a:t>. 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0289050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2 - Templateswise.com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2555776" y="353443"/>
            <a:ext cx="6131024" cy="857250"/>
          </a:xfrm>
        </p:spPr>
        <p:txBody>
          <a:bodyPr>
            <a:normAutofit/>
          </a:bodyPr>
          <a:lstStyle>
            <a:lvl1pPr marR="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 i="0" kern="2600" noProof="0" dirty="0">
                <a:solidFill>
                  <a:srgbClr val="244061"/>
                </a:solidFill>
                <a:latin typeface="Myriad Pro"/>
                <a:ea typeface="華康明體 Std W9"/>
                <a:cs typeface="+mj-cs"/>
              </a:defRPr>
            </a:lvl1pPr>
          </a:lstStyle>
          <a:p>
            <a:r>
              <a:rPr lang="en-US" noProof="0" dirty="0" smtClean="0"/>
              <a:t>Title</a:t>
            </a:r>
            <a:endParaRPr lang="en-US" noProof="0" dirty="0"/>
          </a:p>
        </p:txBody>
      </p:sp>
      <p:sp>
        <p:nvSpPr>
          <p:cNvPr id="8" name="Content Placeholder 2"/>
          <p:cNvSpPr>
            <a:spLocks noGrp="1"/>
          </p:cNvSpPr>
          <p:nvPr>
            <p:ph idx="1" hasCustomPrompt="1"/>
          </p:nvPr>
        </p:nvSpPr>
        <p:spPr>
          <a:xfrm>
            <a:off x="2555776" y="1347614"/>
            <a:ext cx="6131024" cy="3603847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noProof="0" dirty="0" err="1" smtClean="0"/>
              <a:t>Lorem</a:t>
            </a:r>
            <a:r>
              <a:rPr lang="en-US" noProof="0" dirty="0" smtClean="0"/>
              <a:t> </a:t>
            </a:r>
            <a:r>
              <a:rPr lang="en-US" noProof="0" dirty="0" err="1" smtClean="0"/>
              <a:t>ipsum</a:t>
            </a:r>
            <a:r>
              <a:rPr lang="en-US" noProof="0" dirty="0" smtClean="0"/>
              <a:t> dolor sit </a:t>
            </a:r>
            <a:r>
              <a:rPr lang="en-US" noProof="0" dirty="0" err="1" smtClean="0"/>
              <a:t>amet</a:t>
            </a:r>
            <a:r>
              <a:rPr lang="en-US" noProof="0" dirty="0" smtClean="0"/>
              <a:t>, </a:t>
            </a:r>
            <a:r>
              <a:rPr lang="en-US" noProof="0" dirty="0" err="1" smtClean="0"/>
              <a:t>consectetuer</a:t>
            </a:r>
            <a:r>
              <a:rPr lang="en-US" noProof="0" dirty="0" smtClean="0"/>
              <a:t> </a:t>
            </a:r>
            <a:r>
              <a:rPr lang="en-US" noProof="0" dirty="0" err="1" smtClean="0"/>
              <a:t>adipiscing</a:t>
            </a:r>
            <a:r>
              <a:rPr lang="en-US" noProof="0" dirty="0" smtClean="0"/>
              <a:t> </a:t>
            </a:r>
            <a:r>
              <a:rPr lang="en-US" noProof="0" dirty="0" err="1" smtClean="0"/>
              <a:t>elit</a:t>
            </a:r>
            <a:r>
              <a:rPr lang="en-US" noProof="0" dirty="0" smtClean="0"/>
              <a:t>. </a:t>
            </a:r>
            <a:r>
              <a:rPr lang="en-US" noProof="0" dirty="0" err="1" smtClean="0"/>
              <a:t>Vivamus</a:t>
            </a:r>
            <a:r>
              <a:rPr lang="en-US" noProof="0" dirty="0" smtClean="0"/>
              <a:t> et magna. </a:t>
            </a:r>
            <a:r>
              <a:rPr lang="en-US" noProof="0" dirty="0" err="1" smtClean="0"/>
              <a:t>Fusce</a:t>
            </a:r>
            <a:r>
              <a:rPr lang="en-US" noProof="0" dirty="0" smtClean="0"/>
              <a:t> </a:t>
            </a:r>
            <a:r>
              <a:rPr lang="en-US" noProof="0" dirty="0" err="1" smtClean="0"/>
              <a:t>sed</a:t>
            </a:r>
            <a:r>
              <a:rPr lang="en-US" noProof="0" dirty="0" smtClean="0"/>
              <a:t> </a:t>
            </a:r>
            <a:r>
              <a:rPr lang="en-US" noProof="0" dirty="0" err="1" smtClean="0"/>
              <a:t>sem</a:t>
            </a:r>
            <a:r>
              <a:rPr lang="en-US" noProof="0" dirty="0" smtClean="0"/>
              <a:t> </a:t>
            </a:r>
            <a:r>
              <a:rPr lang="en-US" noProof="0" dirty="0" err="1" smtClean="0"/>
              <a:t>sed</a:t>
            </a:r>
            <a:r>
              <a:rPr lang="en-US" noProof="0" dirty="0" smtClean="0"/>
              <a:t> magna </a:t>
            </a:r>
            <a:r>
              <a:rPr lang="en-US" noProof="0" dirty="0" err="1" smtClean="0"/>
              <a:t>suscipit</a:t>
            </a:r>
            <a:r>
              <a:rPr lang="en-US" noProof="0" dirty="0" smtClean="0"/>
              <a:t> </a:t>
            </a:r>
            <a:r>
              <a:rPr lang="en-US" noProof="0" dirty="0" err="1" smtClean="0"/>
              <a:t>egestas</a:t>
            </a:r>
            <a:r>
              <a:rPr lang="en-US" noProof="0" dirty="0" smtClean="0"/>
              <a:t>. 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9114954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3 - Templateswise.com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349996"/>
            <a:ext cx="8229600" cy="857250"/>
          </a:xfrm>
        </p:spPr>
        <p:txBody>
          <a:bodyPr>
            <a:normAutofit/>
          </a:bodyPr>
          <a:lstStyle>
            <a:lvl1pPr marR="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zh-TW" sz="4000" i="0" kern="100" noProof="0" dirty="0">
                <a:solidFill>
                  <a:srgbClr val="0000FF"/>
                </a:solidFill>
                <a:latin typeface="華康黑體 Std W7" pitchFamily="34" charset="-120"/>
                <a:ea typeface="華康黑體 Std W7" pitchFamily="34" charset="-120"/>
                <a:cs typeface="+mj-cs"/>
              </a:defRPr>
            </a:lvl1pPr>
          </a:lstStyle>
          <a:p>
            <a:r>
              <a:rPr lang="en-US" noProof="0" dirty="0" smtClean="0"/>
              <a:t>Title</a:t>
            </a:r>
            <a:endParaRPr lang="en-US" noProof="0" dirty="0"/>
          </a:p>
        </p:txBody>
      </p:sp>
      <p:sp>
        <p:nvSpPr>
          <p:cNvPr id="9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7200" y="1344167"/>
            <a:ext cx="8229600" cy="3603847"/>
          </a:xfrm>
        </p:spPr>
        <p:txBody>
          <a:bodyPr>
            <a:normAutofit/>
          </a:bodyPr>
          <a:lstStyle>
            <a:lvl1pPr marL="0" indent="0" algn="ctr">
              <a:buNone/>
              <a:defRPr lang="en-US" altLang="en-US" sz="1800" noProof="0" dirty="0">
                <a:solidFill>
                  <a:schemeClr val="tx1"/>
                </a:solidFill>
                <a:latin typeface="華康黑體 Std W3" pitchFamily="34" charset="-120"/>
                <a:ea typeface="華康黑體 Std W3" pitchFamily="34" charset="-120"/>
                <a:cs typeface="+mn-cs"/>
              </a:defRPr>
            </a:lvl1pPr>
          </a:lstStyle>
          <a:p>
            <a:pPr marL="0" marR="0" lvl="0" indent="0" algn="just" rtl="0" eaLnBrk="1" fontAlgn="base" hangingPunct="0">
              <a:lnSpc>
                <a:spcPts val="25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None/>
            </a:pPr>
            <a:r>
              <a:rPr lang="en-US" noProof="0" dirty="0" err="1" smtClean="0"/>
              <a:t>Lorem</a:t>
            </a:r>
            <a:r>
              <a:rPr lang="en-US" noProof="0" dirty="0" smtClean="0"/>
              <a:t> </a:t>
            </a:r>
            <a:r>
              <a:rPr lang="en-US" noProof="0" dirty="0" err="1" smtClean="0"/>
              <a:t>ipsum</a:t>
            </a:r>
            <a:r>
              <a:rPr lang="en-US" noProof="0" dirty="0" smtClean="0"/>
              <a:t> dolor sit </a:t>
            </a:r>
            <a:r>
              <a:rPr lang="en-US" noProof="0" dirty="0" err="1" smtClean="0"/>
              <a:t>amet</a:t>
            </a:r>
            <a:r>
              <a:rPr lang="en-US" noProof="0" dirty="0" smtClean="0"/>
              <a:t>, </a:t>
            </a:r>
            <a:r>
              <a:rPr lang="en-US" noProof="0" dirty="0" err="1" smtClean="0"/>
              <a:t>consectetuer</a:t>
            </a:r>
            <a:r>
              <a:rPr lang="en-US" noProof="0" dirty="0" smtClean="0"/>
              <a:t> </a:t>
            </a:r>
            <a:r>
              <a:rPr lang="en-US" noProof="0" dirty="0" err="1" smtClean="0"/>
              <a:t>adipiscing</a:t>
            </a:r>
            <a:r>
              <a:rPr lang="en-US" noProof="0" dirty="0" smtClean="0"/>
              <a:t> </a:t>
            </a:r>
            <a:r>
              <a:rPr lang="en-US" noProof="0" dirty="0" err="1" smtClean="0"/>
              <a:t>elit</a:t>
            </a:r>
            <a:r>
              <a:rPr lang="en-US" noProof="0" dirty="0" smtClean="0"/>
              <a:t>. </a:t>
            </a:r>
            <a:r>
              <a:rPr lang="en-US" noProof="0" dirty="0" err="1" smtClean="0"/>
              <a:t>Vivamus</a:t>
            </a:r>
            <a:r>
              <a:rPr lang="en-US" noProof="0" dirty="0" smtClean="0"/>
              <a:t> et magna. </a:t>
            </a:r>
            <a:r>
              <a:rPr lang="en-US" noProof="0" dirty="0" err="1" smtClean="0"/>
              <a:t>Fusce</a:t>
            </a:r>
            <a:r>
              <a:rPr lang="en-US" noProof="0" dirty="0" smtClean="0"/>
              <a:t> </a:t>
            </a:r>
            <a:r>
              <a:rPr lang="en-US" noProof="0" dirty="0" err="1" smtClean="0"/>
              <a:t>sed</a:t>
            </a:r>
            <a:r>
              <a:rPr lang="en-US" noProof="0" dirty="0" smtClean="0"/>
              <a:t> </a:t>
            </a:r>
            <a:r>
              <a:rPr lang="en-US" noProof="0" dirty="0" err="1" smtClean="0"/>
              <a:t>sem</a:t>
            </a:r>
            <a:r>
              <a:rPr lang="en-US" noProof="0" dirty="0" smtClean="0"/>
              <a:t> </a:t>
            </a:r>
            <a:r>
              <a:rPr lang="en-US" noProof="0" dirty="0" err="1" smtClean="0"/>
              <a:t>sed</a:t>
            </a:r>
            <a:r>
              <a:rPr lang="en-US" noProof="0" dirty="0" smtClean="0"/>
              <a:t> magna </a:t>
            </a:r>
            <a:r>
              <a:rPr lang="en-US" noProof="0" dirty="0" err="1" smtClean="0"/>
              <a:t>suscipit</a:t>
            </a:r>
            <a:r>
              <a:rPr lang="en-US" noProof="0" dirty="0" smtClean="0"/>
              <a:t> </a:t>
            </a:r>
            <a:r>
              <a:rPr lang="en-US" noProof="0" dirty="0" err="1" smtClean="0"/>
              <a:t>egestas</a:t>
            </a:r>
            <a:r>
              <a:rPr lang="en-US" noProof="0" dirty="0" smtClean="0"/>
              <a:t>. 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7705946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3BDBBD-C87F-4594-9372-FBEF75379CDB}" type="datetimeFigureOut">
              <a:rPr lang="zh-TW" altLang="en-US" smtClean="0"/>
              <a:pPr/>
              <a:t>2016/4/20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8C1AF-FB97-4D06-84DB-B7A6DC8920DA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77B31B-1D7E-40C7-8996-0952FE991D1A}" type="datetimeFigureOut">
              <a:rPr lang="en-US" noProof="0" smtClean="0"/>
              <a:pPr/>
              <a:t>4/20/2016</a:t>
            </a:fld>
            <a:endParaRPr lang="en-US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E5A671-CE41-4363-A714-D97DE2A6566F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287601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slide" Target="slide8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slide" Target="slide8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slide" Target="slide8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4.xml"/><Relationship Id="rId4" Type="http://schemas.openxmlformats.org/officeDocument/2006/relationships/slide" Target="slide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slide" Target="slide15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slide" Target="slide15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7" Type="http://schemas.openxmlformats.org/officeDocument/2006/relationships/slide" Target="slide7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4.x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../ppsx/Ch10.ppsx" TargetMode="External"/><Relationship Id="rId2" Type="http://schemas.openxmlformats.org/officeDocument/2006/relationships/hyperlink" Target="../ppsx/Index.ppsx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../ppsx/Ch08.ppsx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slide" Target="slide18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slide" Target="slide18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f"/><Relationship Id="rId2" Type="http://schemas.openxmlformats.org/officeDocument/2006/relationships/slide" Target="slide18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f"/><Relationship Id="rId2" Type="http://schemas.openxmlformats.org/officeDocument/2006/relationships/slide" Target="slide18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f"/><Relationship Id="rId2" Type="http://schemas.openxmlformats.org/officeDocument/2006/relationships/slide" Target="slide18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4.xml"/><Relationship Id="rId4" Type="http://schemas.openxmlformats.org/officeDocument/2006/relationships/slide" Target="slide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f"/><Relationship Id="rId2" Type="http://schemas.openxmlformats.org/officeDocument/2006/relationships/slide" Target="slide25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f"/><Relationship Id="rId2" Type="http://schemas.openxmlformats.org/officeDocument/2006/relationships/slide" Target="slide25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4.xml"/><Relationship Id="rId6" Type="http://schemas.openxmlformats.org/officeDocument/2006/relationships/slide" Target="slide7.xml"/><Relationship Id="rId5" Type="http://schemas.openxmlformats.org/officeDocument/2006/relationships/slide" Target="slide32.xml"/><Relationship Id="rId4" Type="http://schemas.openxmlformats.org/officeDocument/2006/relationships/slide" Target="slide3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f"/><Relationship Id="rId2" Type="http://schemas.openxmlformats.org/officeDocument/2006/relationships/slide" Target="slide28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4.xml"/><Relationship Id="rId1" Type="http://schemas.openxmlformats.org/officeDocument/2006/relationships/slideLayout" Target="../slideLayouts/slideLayout3.xml"/><Relationship Id="rId5" Type="http://schemas.openxmlformats.org/officeDocument/2006/relationships/slide" Target="slide49.xml"/><Relationship Id="rId4" Type="http://schemas.openxmlformats.org/officeDocument/2006/relationships/slide" Target="slide3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f"/><Relationship Id="rId2" Type="http://schemas.openxmlformats.org/officeDocument/2006/relationships/slide" Target="slide28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iff"/><Relationship Id="rId2" Type="http://schemas.openxmlformats.org/officeDocument/2006/relationships/slide" Target="slide28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iff"/><Relationship Id="rId2" Type="http://schemas.openxmlformats.org/officeDocument/2006/relationships/slide" Target="slide28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slide" Target="slide49.xml"/><Relationship Id="rId3" Type="http://schemas.openxmlformats.org/officeDocument/2006/relationships/slide" Target="slide37.xml"/><Relationship Id="rId7" Type="http://schemas.openxmlformats.org/officeDocument/2006/relationships/slide" Target="slide7.xml"/><Relationship Id="rId2" Type="http://schemas.openxmlformats.org/officeDocument/2006/relationships/slide" Target="slide34.xml"/><Relationship Id="rId1" Type="http://schemas.openxmlformats.org/officeDocument/2006/relationships/slideLayout" Target="../slideLayouts/slideLayout4.xml"/><Relationship Id="rId6" Type="http://schemas.openxmlformats.org/officeDocument/2006/relationships/slide" Target="slide46.xml"/><Relationship Id="rId5" Type="http://schemas.openxmlformats.org/officeDocument/2006/relationships/slide" Target="slide44.xml"/><Relationship Id="rId4" Type="http://schemas.openxmlformats.org/officeDocument/2006/relationships/slide" Target="slide41.xml"/><Relationship Id="rId9" Type="http://schemas.openxmlformats.org/officeDocument/2006/relationships/slide" Target="slide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35.xml"/><Relationship Id="rId1" Type="http://schemas.openxmlformats.org/officeDocument/2006/relationships/slideLayout" Target="../slideLayouts/slideLayout4.xml"/><Relationship Id="rId4" Type="http://schemas.openxmlformats.org/officeDocument/2006/relationships/slide" Target="slide3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tiff"/><Relationship Id="rId2" Type="http://schemas.openxmlformats.org/officeDocument/2006/relationships/slide" Target="slide34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tiff"/><Relationship Id="rId2" Type="http://schemas.openxmlformats.org/officeDocument/2006/relationships/slide" Target="slide34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9.xml"/><Relationship Id="rId2" Type="http://schemas.openxmlformats.org/officeDocument/2006/relationships/slide" Target="slide38.xml"/><Relationship Id="rId1" Type="http://schemas.openxmlformats.org/officeDocument/2006/relationships/slideLayout" Target="../slideLayouts/slideLayout4.xml"/><Relationship Id="rId5" Type="http://schemas.openxmlformats.org/officeDocument/2006/relationships/slide" Target="slide33.xml"/><Relationship Id="rId4" Type="http://schemas.openxmlformats.org/officeDocument/2006/relationships/slide" Target="slide40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tiff"/><Relationship Id="rId2" Type="http://schemas.openxmlformats.org/officeDocument/2006/relationships/slide" Target="slide37.xml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tiff"/><Relationship Id="rId2" Type="http://schemas.openxmlformats.org/officeDocument/2006/relationships/slide" Target="slide37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slide" Target="slide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tiff"/><Relationship Id="rId2" Type="http://schemas.openxmlformats.org/officeDocument/2006/relationships/slide" Target="slide37.xml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43.xml"/><Relationship Id="rId2" Type="http://schemas.openxmlformats.org/officeDocument/2006/relationships/slide" Target="slide42.xml"/><Relationship Id="rId1" Type="http://schemas.openxmlformats.org/officeDocument/2006/relationships/slideLayout" Target="../slideLayouts/slideLayout4.xml"/><Relationship Id="rId4" Type="http://schemas.openxmlformats.org/officeDocument/2006/relationships/slide" Target="slide3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tiff"/><Relationship Id="rId2" Type="http://schemas.openxmlformats.org/officeDocument/2006/relationships/slide" Target="slide41.xml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tiff"/><Relationship Id="rId2" Type="http://schemas.openxmlformats.org/officeDocument/2006/relationships/slide" Target="slide4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3.tif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slide" Target="slide45.xml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tiff"/><Relationship Id="rId2" Type="http://schemas.openxmlformats.org/officeDocument/2006/relationships/slide" Target="slide4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5.tiff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slide" Target="slide33.xml"/><Relationship Id="rId3" Type="http://schemas.openxmlformats.org/officeDocument/2006/relationships/slide" Target="slide48.xml"/><Relationship Id="rId7" Type="http://schemas.openxmlformats.org/officeDocument/2006/relationships/slide" Target="slide52.xml"/><Relationship Id="rId2" Type="http://schemas.openxmlformats.org/officeDocument/2006/relationships/slide" Target="slide47.xml"/><Relationship Id="rId1" Type="http://schemas.openxmlformats.org/officeDocument/2006/relationships/slideLayout" Target="../slideLayouts/slideLayout4.xml"/><Relationship Id="rId6" Type="http://schemas.openxmlformats.org/officeDocument/2006/relationships/slide" Target="slide51.xml"/><Relationship Id="rId5" Type="http://schemas.openxmlformats.org/officeDocument/2006/relationships/slide" Target="slide50.xml"/><Relationship Id="rId4" Type="http://schemas.openxmlformats.org/officeDocument/2006/relationships/slide" Target="slide49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tiff"/><Relationship Id="rId2" Type="http://schemas.openxmlformats.org/officeDocument/2006/relationships/slide" Target="slide46.xml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tiff"/><Relationship Id="rId2" Type="http://schemas.openxmlformats.org/officeDocument/2006/relationships/slide" Target="slide46.xml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tiff"/><Relationship Id="rId2" Type="http://schemas.openxmlformats.org/officeDocument/2006/relationships/slide" Target="slide46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slide" Target="slide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tiff"/><Relationship Id="rId2" Type="http://schemas.openxmlformats.org/officeDocument/2006/relationships/slide" Target="slide46.xml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tiff"/><Relationship Id="rId2" Type="http://schemas.openxmlformats.org/officeDocument/2006/relationships/slide" Target="slide46.xml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tiff"/><Relationship Id="rId2" Type="http://schemas.openxmlformats.org/officeDocument/2006/relationships/slide" Target="slide46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33.xml"/><Relationship Id="rId3" Type="http://schemas.openxmlformats.org/officeDocument/2006/relationships/slide" Target="slide15.xml"/><Relationship Id="rId7" Type="http://schemas.openxmlformats.org/officeDocument/2006/relationships/slide" Target="slide4.xml"/><Relationship Id="rId2" Type="http://schemas.openxmlformats.org/officeDocument/2006/relationships/slide" Target="slide8.xml"/><Relationship Id="rId1" Type="http://schemas.openxmlformats.org/officeDocument/2006/relationships/slideLayout" Target="../slideLayouts/slideLayout4.xml"/><Relationship Id="rId6" Type="http://schemas.openxmlformats.org/officeDocument/2006/relationships/slide" Target="slide28.xml"/><Relationship Id="rId5" Type="http://schemas.openxmlformats.org/officeDocument/2006/relationships/slide" Target="slide25.xml"/><Relationship Id="rId4" Type="http://schemas.openxmlformats.org/officeDocument/2006/relationships/slide" Target="slide18.xml"/><Relationship Id="rId9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9.xml"/><Relationship Id="rId1" Type="http://schemas.openxmlformats.org/officeDocument/2006/relationships/slideLayout" Target="../slideLayouts/slideLayout4.xml"/><Relationship Id="rId6" Type="http://schemas.openxmlformats.org/officeDocument/2006/relationships/slide" Target="slide7.xml"/><Relationship Id="rId5" Type="http://schemas.openxmlformats.org/officeDocument/2006/relationships/slide" Target="slide14.xml"/><Relationship Id="rId4" Type="http://schemas.openxmlformats.org/officeDocument/2006/relationships/slide" Target="slide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slide" Target="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互動多媒體網頁設計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 smtClean="0"/>
              <a:t>張峻彬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48961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905" y="30078"/>
            <a:ext cx="7892716" cy="5113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762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Step2. </a:t>
            </a:r>
            <a:r>
              <a:rPr lang="zh-TW" altLang="en-US" sz="3200" smtClean="0"/>
              <a:t>設定視訊寬度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3074" name="Picture 2" descr="C:\!!Working\99.PPT\GR-H5C3JQ\Tif\Tif09\9-2-03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54636" y="1347614"/>
            <a:ext cx="4234729" cy="31760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dirty="0" smtClean="0"/>
              <a:t>Step3. </a:t>
            </a:r>
            <a:r>
              <a:rPr lang="zh-TW" altLang="en-US" sz="3200" dirty="0" smtClean="0"/>
              <a:t>增加兩個不同的視訊格式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4098" name="Picture 2" descr="C:\!!Working\99.PPT\GR-H5C3JQ\Tif\Tif09\9-2-04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54636" y="1347614"/>
            <a:ext cx="4234729" cy="31760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03" y="267494"/>
            <a:ext cx="9086593" cy="396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515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349996"/>
            <a:ext cx="8363272" cy="857250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dirty="0" smtClean="0"/>
              <a:t>Step4. </a:t>
            </a:r>
            <a:r>
              <a:rPr lang="zh-TW" altLang="en-US" sz="3200" dirty="0" smtClean="0"/>
              <a:t>增加當瀏覽器不支援情況下的提示資訊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5122" name="Picture 2" descr="C:\!!Working\99.PPT\GR-H5C3JQ\Tif\Tif09\9-2-05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54636" y="1347614"/>
            <a:ext cx="4234729" cy="31760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en-US" altLang="zh-TW" smtClean="0"/>
              <a:t>9-2-2 </a:t>
            </a:r>
            <a:r>
              <a:rPr lang="zh-TW" altLang="en-US" smtClean="0"/>
              <a:t>在網頁中繪圖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>
          <a:xfrm>
            <a:off x="457200" y="1344167"/>
            <a:ext cx="8229600" cy="3171799"/>
          </a:xfrm>
        </p:spPr>
        <p:txBody>
          <a:bodyPr vert="horz" lIns="91440" tIns="45720" rIns="91440" bIns="45720" rtlCol="0">
            <a:noAutofit/>
          </a:bodyPr>
          <a:lstStyle/>
          <a:p>
            <a:pPr algn="l" fontAlgn="base" hangingPunct="0">
              <a:lnSpc>
                <a:spcPts val="2500"/>
              </a:lnSpc>
              <a:spcAft>
                <a:spcPct val="0"/>
              </a:spcAft>
              <a:buClr>
                <a:schemeClr val="folHlink"/>
              </a:buClr>
            </a:pPr>
            <a:r>
              <a:rPr lang="zh-TW" altLang="en-US" sz="1600" dirty="0" smtClean="0"/>
              <a:t>在</a:t>
            </a:r>
            <a:r>
              <a:rPr lang="en-US" altLang="zh-TW" sz="2000" dirty="0" smtClean="0">
                <a:solidFill>
                  <a:srgbClr val="FF0000"/>
                </a:solidFill>
              </a:rPr>
              <a:t>HTML5</a:t>
            </a:r>
            <a:r>
              <a:rPr lang="zh-TW" altLang="en-US" sz="1600" dirty="0" smtClean="0"/>
              <a:t>網頁中增加</a:t>
            </a:r>
            <a:r>
              <a:rPr lang="en-US" altLang="zh-TW" sz="2000" dirty="0" smtClean="0">
                <a:solidFill>
                  <a:srgbClr val="FF0000"/>
                </a:solidFill>
              </a:rPr>
              <a:t>&lt;canvas&gt;</a:t>
            </a:r>
            <a:r>
              <a:rPr lang="zh-TW" altLang="en-US" sz="1600" dirty="0" smtClean="0"/>
              <a:t>標籤，可插入一個畫布，用於</a:t>
            </a:r>
            <a:r>
              <a:rPr lang="zh-TW" altLang="en-US" sz="2000" dirty="0" smtClean="0">
                <a:solidFill>
                  <a:srgbClr val="FF0000"/>
                </a:solidFill>
              </a:rPr>
              <a:t>繪製影像</a:t>
            </a:r>
            <a:r>
              <a:rPr lang="zh-TW" altLang="en-US" sz="1600" dirty="0" smtClean="0"/>
              <a:t>。</a:t>
            </a:r>
            <a:r>
              <a:rPr lang="en-US" altLang="zh-TW" sz="1600" dirty="0" smtClean="0"/>
              <a:t>&lt;canvas&gt;</a:t>
            </a:r>
            <a:r>
              <a:rPr lang="zh-TW" altLang="en-US" sz="1600" dirty="0" smtClean="0"/>
              <a:t>標籤並</a:t>
            </a:r>
            <a:r>
              <a:rPr lang="zh-TW" altLang="en-US" sz="2000" dirty="0" smtClean="0">
                <a:solidFill>
                  <a:srgbClr val="FF0000"/>
                </a:solidFill>
              </a:rPr>
              <a:t>不具備繪圖功能</a:t>
            </a:r>
            <a:r>
              <a:rPr lang="zh-TW" altLang="en-US" sz="1600" dirty="0" smtClean="0"/>
              <a:t>，只能作為一種</a:t>
            </a:r>
            <a:r>
              <a:rPr lang="zh-TW" altLang="en-US" sz="2000" dirty="0" smtClean="0">
                <a:solidFill>
                  <a:srgbClr val="FF0000"/>
                </a:solidFill>
              </a:rPr>
              <a:t>容器</a:t>
            </a:r>
            <a:r>
              <a:rPr lang="zh-TW" altLang="en-US" sz="1600" dirty="0" smtClean="0"/>
              <a:t>，但</a:t>
            </a:r>
            <a:r>
              <a:rPr lang="en-US" altLang="zh-TW" sz="1600" dirty="0" smtClean="0"/>
              <a:t>HTML5</a:t>
            </a:r>
            <a:r>
              <a:rPr lang="zh-TW" altLang="en-US" sz="1600" dirty="0" smtClean="0"/>
              <a:t>已經規定了一些</a:t>
            </a:r>
            <a:r>
              <a:rPr lang="zh-TW" altLang="en-US" sz="2000" dirty="0" smtClean="0">
                <a:solidFill>
                  <a:srgbClr val="FF0000"/>
                </a:solidFill>
              </a:rPr>
              <a:t>內建</a:t>
            </a:r>
            <a:r>
              <a:rPr lang="zh-TW" altLang="en-US" sz="1600" dirty="0" smtClean="0"/>
              <a:t>的</a:t>
            </a:r>
            <a:r>
              <a:rPr lang="zh-TW" altLang="en-US" sz="2000" dirty="0" smtClean="0">
                <a:solidFill>
                  <a:srgbClr val="FF0000"/>
                </a:solidFill>
              </a:rPr>
              <a:t>區塊</a:t>
            </a:r>
            <a:r>
              <a:rPr lang="zh-TW" altLang="en-US" sz="1600" dirty="0" smtClean="0"/>
              <a:t>，供</a:t>
            </a:r>
            <a:r>
              <a:rPr lang="en-US" altLang="zh-TW" sz="1600" dirty="0" err="1" smtClean="0"/>
              <a:t>javascript</a:t>
            </a:r>
            <a:r>
              <a:rPr lang="zh-TW" altLang="en-US" sz="1600" dirty="0" smtClean="0"/>
              <a:t>調用，因此可</a:t>
            </a:r>
            <a:r>
              <a:rPr lang="zh-TW" altLang="en-US" sz="2000" dirty="0" smtClean="0">
                <a:solidFill>
                  <a:srgbClr val="FF0000"/>
                </a:solidFill>
              </a:rPr>
              <a:t>透過</a:t>
            </a:r>
            <a:r>
              <a:rPr lang="en-US" altLang="zh-TW" sz="2000" dirty="0" err="1" smtClean="0">
                <a:solidFill>
                  <a:srgbClr val="FF0000"/>
                </a:solidFill>
              </a:rPr>
              <a:t>javascrip</a:t>
            </a:r>
            <a:r>
              <a:rPr lang="zh-TW" altLang="en-US" sz="1600" dirty="0" smtClean="0"/>
              <a:t>程式碼，在畫布中</a:t>
            </a:r>
            <a:r>
              <a:rPr lang="zh-TW" altLang="en-US" sz="2000" dirty="0" smtClean="0">
                <a:solidFill>
                  <a:srgbClr val="FF0000"/>
                </a:solidFill>
              </a:rPr>
              <a:t>繪製</a:t>
            </a:r>
            <a:r>
              <a:rPr lang="zh-TW" altLang="en-US" sz="1600" dirty="0" smtClean="0"/>
              <a:t>任意</a:t>
            </a:r>
            <a:r>
              <a:rPr lang="zh-TW" altLang="en-US" sz="2000" dirty="0" smtClean="0">
                <a:solidFill>
                  <a:srgbClr val="FF0000"/>
                </a:solidFill>
              </a:rPr>
              <a:t>線條</a:t>
            </a:r>
            <a:r>
              <a:rPr lang="zh-TW" altLang="en-US" sz="1600" dirty="0" smtClean="0"/>
              <a:t>、</a:t>
            </a:r>
            <a:r>
              <a:rPr lang="zh-TW" altLang="en-US" sz="2000" dirty="0" smtClean="0">
                <a:solidFill>
                  <a:srgbClr val="FF0000"/>
                </a:solidFill>
              </a:rPr>
              <a:t>文字</a:t>
            </a:r>
            <a:r>
              <a:rPr lang="zh-TW" altLang="en-US" sz="1600" dirty="0" smtClean="0"/>
              <a:t>、</a:t>
            </a:r>
            <a:r>
              <a:rPr lang="zh-TW" altLang="en-US" sz="2000" dirty="0" smtClean="0">
                <a:solidFill>
                  <a:srgbClr val="FF0000"/>
                </a:solidFill>
              </a:rPr>
              <a:t>圖形</a:t>
            </a:r>
            <a:r>
              <a:rPr lang="zh-TW" altLang="en-US" sz="1600" dirty="0" smtClean="0"/>
              <a:t>、</a:t>
            </a:r>
            <a:r>
              <a:rPr lang="zh-TW" altLang="en-US" sz="2000" dirty="0" smtClean="0">
                <a:solidFill>
                  <a:srgbClr val="FF0000"/>
                </a:solidFill>
              </a:rPr>
              <a:t>影像</a:t>
            </a:r>
            <a:r>
              <a:rPr lang="zh-TW" altLang="en-US" sz="1600" dirty="0" smtClean="0"/>
              <a:t>等內容，適合用於</a:t>
            </a:r>
            <a:r>
              <a:rPr lang="zh-TW" altLang="en-US" sz="2000" dirty="0" smtClean="0">
                <a:solidFill>
                  <a:srgbClr val="FF0000"/>
                </a:solidFill>
              </a:rPr>
              <a:t>遊戲設計</a:t>
            </a:r>
            <a:r>
              <a:rPr lang="zh-TW" altLang="en-US" sz="1600" dirty="0" smtClean="0"/>
              <a:t>，或於網頁作些</a:t>
            </a:r>
            <a:r>
              <a:rPr lang="zh-TW" altLang="en-US" sz="2000" dirty="0" smtClean="0">
                <a:solidFill>
                  <a:srgbClr val="FF0000"/>
                </a:solidFill>
              </a:rPr>
              <a:t>特殊修飾</a:t>
            </a:r>
            <a:r>
              <a:rPr lang="zh-TW" altLang="en-US" sz="1600" dirty="0" smtClean="0"/>
              <a:t>。</a:t>
            </a:r>
          </a:p>
          <a:p>
            <a:pPr algn="l" fontAlgn="base" hangingPunct="0">
              <a:spcAft>
                <a:spcPct val="0"/>
              </a:spcAft>
              <a:buClr>
                <a:schemeClr val="folHlink"/>
              </a:buClr>
            </a:pP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Step1.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 增加繪圖畫布</a:t>
            </a:r>
          </a:p>
          <a:p>
            <a:pPr algn="l" fontAlgn="base" hangingPunct="0">
              <a:spcAft>
                <a:spcPct val="0"/>
              </a:spcAft>
              <a:buClr>
                <a:schemeClr val="folHlink"/>
              </a:buClr>
            </a:pP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Step2. 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增加一條水平線與漸層色彩文字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</a:endParaRPr>
          </a:p>
        </p:txBody>
      </p:sp>
      <p:sp>
        <p:nvSpPr>
          <p:cNvPr id="4" name="圓角化對角線角落矩形 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4" action="ppaction://hlinksldjump"/>
              </a:rPr>
              <a:t>回節首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Step1.</a:t>
            </a:r>
            <a:r>
              <a:rPr lang="zh-TW" altLang="en-US" sz="3200" smtClean="0"/>
              <a:t> 增加繪圖畫布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6146" name="Picture 2" descr="C:\!!Working\99.PPT\GR-H5C3JQ\Tif\Tif09\9-2-07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54636" y="1347614"/>
            <a:ext cx="4234729" cy="31760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Step2. </a:t>
            </a:r>
            <a:r>
              <a:rPr lang="zh-TW" altLang="en-US" sz="3200" smtClean="0"/>
              <a:t>增加一條水平線與漸層色彩文字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7170" name="Picture 2" descr="C:\!!Working\99.PPT\GR-H5C3JQ\Tif\Tif09\9-2-08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54636" y="1347614"/>
            <a:ext cx="4234729" cy="31760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en-US" altLang="zh-TW" smtClean="0"/>
              <a:t>9-2-3 </a:t>
            </a:r>
            <a:r>
              <a:rPr lang="zh-TW" altLang="en-US" smtClean="0"/>
              <a:t>新智慧型表單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>
          <a:xfrm>
            <a:off x="457200" y="1344167"/>
            <a:ext cx="8229600" cy="3027783"/>
          </a:xfrm>
        </p:spPr>
        <p:txBody>
          <a:bodyPr vert="horz" lIns="91440" tIns="45720" rIns="91440" bIns="45720" rtlCol="0">
            <a:noAutofit/>
          </a:bodyPr>
          <a:lstStyle/>
          <a:p>
            <a:pPr algn="l" fontAlgn="base" hangingPunct="0">
              <a:lnSpc>
                <a:spcPts val="2500"/>
              </a:lnSpc>
              <a:spcAft>
                <a:spcPct val="0"/>
              </a:spcAft>
              <a:buClr>
                <a:schemeClr val="folHlink"/>
              </a:buClr>
            </a:pPr>
            <a:r>
              <a:rPr lang="en-US" altLang="zh-TW" sz="2000" dirty="0" smtClean="0">
                <a:solidFill>
                  <a:srgbClr val="FF0000"/>
                </a:solidFill>
              </a:rPr>
              <a:t>HTML5</a:t>
            </a:r>
            <a:r>
              <a:rPr lang="zh-TW" altLang="en-US" sz="1600" dirty="0" smtClean="0"/>
              <a:t>具有多個</a:t>
            </a:r>
            <a:r>
              <a:rPr lang="zh-TW" altLang="en-US" sz="2000" dirty="0" smtClean="0">
                <a:solidFill>
                  <a:srgbClr val="FF0000"/>
                </a:solidFill>
              </a:rPr>
              <a:t>智慧型</a:t>
            </a:r>
            <a:r>
              <a:rPr lang="zh-TW" altLang="en-US" sz="1600" dirty="0" smtClean="0"/>
              <a:t>的</a:t>
            </a:r>
            <a:r>
              <a:rPr lang="zh-TW" altLang="en-US" sz="2000" dirty="0" smtClean="0">
                <a:solidFill>
                  <a:srgbClr val="FF0000"/>
                </a:solidFill>
              </a:rPr>
              <a:t>表單</a:t>
            </a:r>
            <a:r>
              <a:rPr lang="zh-TW" altLang="en-US" sz="1600" dirty="0" smtClean="0"/>
              <a:t>（</a:t>
            </a:r>
            <a:r>
              <a:rPr lang="en-US" altLang="zh-TW" sz="2000" dirty="0" smtClean="0">
                <a:solidFill>
                  <a:srgbClr val="FF0000"/>
                </a:solidFill>
              </a:rPr>
              <a:t>&lt;input&gt;</a:t>
            </a:r>
            <a:r>
              <a:rPr lang="zh-TW" altLang="en-US" sz="1600" dirty="0" smtClean="0"/>
              <a:t>標籤）</a:t>
            </a:r>
            <a:r>
              <a:rPr lang="zh-TW" altLang="en-US" sz="2000" dirty="0" smtClean="0">
                <a:solidFill>
                  <a:srgbClr val="FF0000"/>
                </a:solidFill>
              </a:rPr>
              <a:t>輸入類型</a:t>
            </a:r>
            <a:r>
              <a:rPr lang="zh-TW" altLang="en-US" sz="1600" dirty="0" smtClean="0"/>
              <a:t>，能</a:t>
            </a:r>
            <a:r>
              <a:rPr lang="zh-TW" altLang="en-US" sz="2000" dirty="0" smtClean="0">
                <a:solidFill>
                  <a:srgbClr val="FF0000"/>
                </a:solidFill>
              </a:rPr>
              <a:t>判斷輸入</a:t>
            </a:r>
            <a:r>
              <a:rPr lang="zh-TW" altLang="en-US" sz="1600" dirty="0" smtClean="0"/>
              <a:t>的數值與設定的</a:t>
            </a:r>
            <a:r>
              <a:rPr lang="zh-TW" altLang="en-US" sz="2000" dirty="0" smtClean="0">
                <a:solidFill>
                  <a:srgbClr val="FF0000"/>
                </a:solidFill>
              </a:rPr>
              <a:t>表單類型</a:t>
            </a:r>
            <a:r>
              <a:rPr lang="zh-TW" altLang="en-US" sz="1600" dirty="0" smtClean="0"/>
              <a:t>是否相符，若不相符，會</a:t>
            </a:r>
            <a:r>
              <a:rPr lang="zh-TW" altLang="en-US" sz="2000" dirty="0" smtClean="0">
                <a:solidFill>
                  <a:srgbClr val="FF0000"/>
                </a:solidFill>
              </a:rPr>
              <a:t>彈出</a:t>
            </a:r>
            <a:r>
              <a:rPr lang="zh-TW" altLang="en-US" sz="1600" dirty="0" smtClean="0"/>
              <a:t>對應的</a:t>
            </a:r>
            <a:r>
              <a:rPr lang="zh-TW" altLang="en-US" sz="2000" dirty="0" smtClean="0">
                <a:solidFill>
                  <a:srgbClr val="FF0000"/>
                </a:solidFill>
              </a:rPr>
              <a:t>提示</a:t>
            </a:r>
            <a:r>
              <a:rPr lang="zh-TW" altLang="en-US" sz="1600" dirty="0" smtClean="0"/>
              <a:t>。</a:t>
            </a:r>
          </a:p>
          <a:p>
            <a:pPr algn="l" fontAlgn="base" hangingPunct="0">
              <a:spcAft>
                <a:spcPct val="0"/>
              </a:spcAft>
              <a:buClr>
                <a:schemeClr val="folHlink"/>
              </a:buClr>
            </a:pP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Step1. 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增加一條滑桿</a:t>
            </a:r>
          </a:p>
          <a:p>
            <a:pPr algn="l" fontAlgn="base" hangingPunct="0">
              <a:spcAft>
                <a:spcPct val="0"/>
              </a:spcAft>
              <a:buClr>
                <a:schemeClr val="folHlink"/>
              </a:buClr>
            </a:pP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Step2. 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設定滑桿的值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2" action="ppaction://hlinksldjump"/>
            </a:endParaRPr>
          </a:p>
          <a:p>
            <a:pPr algn="l" fontAlgn="base" hangingPunct="0">
              <a:spcAft>
                <a:spcPct val="0"/>
              </a:spcAft>
              <a:buClr>
                <a:schemeClr val="folHlink"/>
              </a:buClr>
            </a:pP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4" action="ppaction://hlinksldjump"/>
              </a:rPr>
              <a:t>Step3. 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4" action="ppaction://hlinksldjump"/>
              </a:rPr>
              <a:t>增加滑桿時間變化效果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2" action="ppaction://hlinksldjump"/>
            </a:endParaRPr>
          </a:p>
          <a:p>
            <a:pPr algn="l" fontAlgn="base" hangingPunct="0">
              <a:spcAft>
                <a:spcPct val="0"/>
              </a:spcAft>
              <a:buClr>
                <a:schemeClr val="folHlink"/>
              </a:buClr>
            </a:pP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5" action="ppaction://hlinksldjump"/>
              </a:rPr>
              <a:t>Step4. 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5" action="ppaction://hlinksldjump"/>
              </a:rPr>
              <a:t>顯示滑桿結果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2" action="ppaction://hlinksldjump"/>
            </a:endParaRPr>
          </a:p>
          <a:p>
            <a:pPr algn="l" fontAlgn="base" hangingPunct="0">
              <a:spcAft>
                <a:spcPct val="0"/>
              </a:spcAft>
              <a:buClr>
                <a:schemeClr val="folHlink"/>
              </a:buClr>
            </a:pP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6" action="ppaction://hlinksldjump"/>
              </a:rPr>
              <a:t>Step5. 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6" action="ppaction://hlinksldjump"/>
              </a:rPr>
              <a:t>讀取滑桿結果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</a:endParaRPr>
          </a:p>
        </p:txBody>
      </p:sp>
      <p:sp>
        <p:nvSpPr>
          <p:cNvPr id="4" name="圓角化對角線角落矩形 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7" action="ppaction://hlinksldjump"/>
              </a:rPr>
              <a:t>回節首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392" y="322066"/>
            <a:ext cx="9151392" cy="404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9021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en-US" altLang="zh-TW" sz="4000" i="0" spc="50" dirty="0" smtClean="0">
                <a:ln w="11430"/>
                <a:solidFill>
                  <a:schemeClr val="accent5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Chapter 9</a:t>
            </a:r>
            <a:br>
              <a:rPr lang="en-US" altLang="zh-TW" sz="4000" i="0" spc="50" dirty="0" smtClean="0">
                <a:ln w="11430"/>
                <a:solidFill>
                  <a:schemeClr val="accent5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en-US" altLang="zh-TW" sz="4000" i="0" spc="50" dirty="0" smtClean="0">
                <a:ln w="11430"/>
                <a:solidFill>
                  <a:schemeClr val="accent5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華康明體 Std W9" pitchFamily="18" charset="-120"/>
                <a:ea typeface="華康明體 Std W9" pitchFamily="18" charset="-120"/>
              </a:rPr>
              <a:t>HTML5</a:t>
            </a:r>
            <a:r>
              <a:rPr lang="zh-TW" altLang="en-US" sz="4000" i="0" spc="50" dirty="0" smtClean="0">
                <a:ln w="11430"/>
                <a:solidFill>
                  <a:schemeClr val="accent5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華康明體 Std W9" pitchFamily="18" charset="-120"/>
                <a:ea typeface="華康明體 Std W9" pitchFamily="18" charset="-120"/>
              </a:rPr>
              <a:t>、</a:t>
            </a:r>
            <a:r>
              <a:rPr lang="en-US" altLang="zh-TW" sz="4000" i="0" spc="50" dirty="0" smtClean="0">
                <a:ln w="11430"/>
                <a:solidFill>
                  <a:schemeClr val="accent5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華康明體 Std W9" pitchFamily="18" charset="-120"/>
                <a:ea typeface="華康明體 Std W9" pitchFamily="18" charset="-120"/>
              </a:rPr>
              <a:t>CSS3</a:t>
            </a:r>
            <a:r>
              <a:rPr lang="zh-TW" altLang="en-US" sz="4000" i="0" spc="50" dirty="0" smtClean="0">
                <a:ln w="11430"/>
                <a:solidFill>
                  <a:schemeClr val="accent5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華康明體 Std W9" pitchFamily="18" charset="-120"/>
                <a:ea typeface="華康明體 Std W9" pitchFamily="18" charset="-120"/>
              </a:rPr>
              <a:t>語法基礎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>
          <a:xfrm>
            <a:off x="457200" y="1563638"/>
            <a:ext cx="8229600" cy="3096344"/>
          </a:xfrm>
        </p:spPr>
        <p:txBody>
          <a:bodyPr>
            <a:noAutofit/>
          </a:bodyPr>
          <a:lstStyle/>
          <a:p>
            <a:pPr lvl="0">
              <a:defRPr/>
            </a:pP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隨著</a:t>
            </a:r>
            <a:r>
              <a:rPr lang="zh-TW" altLang="en-US" sz="1800" dirty="0" smtClean="0">
                <a:solidFill>
                  <a:srgbClr val="FF0000"/>
                </a:solidFill>
                <a:latin typeface="華康圓體 Std W5" pitchFamily="50" charset="-120"/>
                <a:ea typeface="華康圓體 Std W5" pitchFamily="50" charset="-120"/>
              </a:rPr>
              <a:t>行動裝置</a:t>
            </a: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的不斷發展，智慧型手機、平板電腦已經成為大家</a:t>
            </a:r>
            <a:r>
              <a:rPr lang="zh-TW" altLang="en-US" sz="1800" dirty="0" smtClean="0">
                <a:solidFill>
                  <a:srgbClr val="FF0000"/>
                </a:solidFill>
                <a:latin typeface="華康圓體 Std W5" pitchFamily="50" charset="-120"/>
                <a:ea typeface="華康圓體 Std W5" pitchFamily="50" charset="-120"/>
              </a:rPr>
              <a:t>生活</a:t>
            </a: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、工作中必</a:t>
            </a:r>
            <a:r>
              <a:rPr lang="zh-TW" altLang="en-US" sz="1800" dirty="0" smtClean="0">
                <a:solidFill>
                  <a:srgbClr val="FF0000"/>
                </a:solidFill>
                <a:latin typeface="華康圓體 Std W5" pitchFamily="50" charset="-120"/>
                <a:ea typeface="華康圓體 Std W5" pitchFamily="50" charset="-120"/>
              </a:rPr>
              <a:t>不可少</a:t>
            </a: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的一部分，裝置的作業平台也推陳出新，</a:t>
            </a:r>
            <a:r>
              <a:rPr lang="en-US" altLang="zh-TW" sz="1400" dirty="0" err="1" smtClean="0">
                <a:latin typeface="華康圓體 Std W5" pitchFamily="50" charset="-120"/>
                <a:ea typeface="華康圓體 Std W5" pitchFamily="50" charset="-120"/>
              </a:rPr>
              <a:t>Andriod</a:t>
            </a: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、</a:t>
            </a:r>
            <a:r>
              <a:rPr lang="en-US" altLang="zh-TW" sz="1400" dirty="0" err="1" smtClean="0">
                <a:latin typeface="華康圓體 Std W5" pitchFamily="50" charset="-120"/>
                <a:ea typeface="華康圓體 Std W5" pitchFamily="50" charset="-120"/>
              </a:rPr>
              <a:t>iOS</a:t>
            </a: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、</a:t>
            </a:r>
            <a:r>
              <a:rPr lang="en-US" altLang="zh-TW" sz="1400" dirty="0" smtClean="0">
                <a:latin typeface="華康圓體 Std W5" pitchFamily="50" charset="-120"/>
                <a:ea typeface="華康圓體 Std W5" pitchFamily="50" charset="-120"/>
              </a:rPr>
              <a:t>Windows</a:t>
            </a: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等是目前流行的系統平台，</a:t>
            </a:r>
            <a:r>
              <a:rPr lang="en-US" altLang="zh-TW" sz="1400" dirty="0" smtClean="0">
                <a:latin typeface="華康圓體 Std W5" pitchFamily="50" charset="-120"/>
                <a:ea typeface="華康圓體 Std W5" pitchFamily="50" charset="-120"/>
              </a:rPr>
              <a:t>HTML5</a:t>
            </a: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與</a:t>
            </a:r>
            <a:r>
              <a:rPr lang="en-US" altLang="zh-TW" sz="1400" dirty="0" smtClean="0">
                <a:latin typeface="華康圓體 Std W5" pitchFamily="50" charset="-120"/>
                <a:ea typeface="華康圓體 Std W5" pitchFamily="50" charset="-120"/>
              </a:rPr>
              <a:t>CSS3</a:t>
            </a: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就成為了三者的橋梁，讓</a:t>
            </a:r>
            <a:r>
              <a:rPr lang="zh-TW" altLang="en-US" sz="1800" dirty="0" smtClean="0">
                <a:solidFill>
                  <a:srgbClr val="FF0000"/>
                </a:solidFill>
                <a:latin typeface="華康圓體 Std W5" pitchFamily="50" charset="-120"/>
                <a:ea typeface="華康圓體 Std W5" pitchFamily="50" charset="-120"/>
              </a:rPr>
              <a:t>網頁</a:t>
            </a: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應用能在</a:t>
            </a:r>
            <a:r>
              <a:rPr lang="zh-TW" altLang="en-US" sz="1800" dirty="0" smtClean="0">
                <a:solidFill>
                  <a:srgbClr val="FF0000"/>
                </a:solidFill>
                <a:latin typeface="華康圓體 Std W5" pitchFamily="50" charset="-120"/>
                <a:ea typeface="華康圓體 Std W5" pitchFamily="50" charset="-120"/>
              </a:rPr>
              <a:t>任何一種作業平台</a:t>
            </a: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中都能展示出既定的效果。本章將從基本概念講起，讓大家瞭解何謂</a:t>
            </a:r>
            <a:r>
              <a:rPr lang="en-US" altLang="zh-TW" sz="1400" dirty="0" smtClean="0">
                <a:latin typeface="華康圓體 Std W5" pitchFamily="50" charset="-120"/>
                <a:ea typeface="華康圓體 Std W5" pitchFamily="50" charset="-120"/>
              </a:rPr>
              <a:t>HTML5</a:t>
            </a: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、</a:t>
            </a:r>
            <a:r>
              <a:rPr lang="en-US" altLang="zh-TW" sz="1400" dirty="0" smtClean="0">
                <a:latin typeface="華康圓體 Std W5" pitchFamily="50" charset="-120"/>
                <a:ea typeface="華康圓體 Std W5" pitchFamily="50" charset="-120"/>
              </a:rPr>
              <a:t>CSS3</a:t>
            </a: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，順利走入網頁設計的新境界。</a:t>
            </a:r>
          </a:p>
        </p:txBody>
      </p:sp>
      <p:sp>
        <p:nvSpPr>
          <p:cNvPr id="12" name="圓角化對角線角落矩形 11"/>
          <p:cNvSpPr/>
          <p:nvPr/>
        </p:nvSpPr>
        <p:spPr>
          <a:xfrm>
            <a:off x="4067944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pres?slideindex=1&amp;slidetitle="/>
              </a:rPr>
              <a:t>大綱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14" name="圓角化對角線角落矩形 1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3" action="ppaction://hlinkpres?slideindex=1&amp;slidetitle="/>
              </a:rPr>
              <a:t>下一章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15" name="圓角化對角線角落矩形 14"/>
          <p:cNvSpPr/>
          <p:nvPr/>
        </p:nvSpPr>
        <p:spPr>
          <a:xfrm>
            <a:off x="5076056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4" action="ppaction://hlinkpres?slideindex=1&amp;slidetitle="/>
              </a:rPr>
              <a:t>上一章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16" name="圓角化對角線角落矩形 15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endshow"/>
              </a:rPr>
              <a:t>離開</a:t>
            </a:r>
            <a:endParaRPr lang="en-US" altLang="zh-TW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17" name="圓角化對角線角落矩形 16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開始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Step1. </a:t>
            </a:r>
            <a:r>
              <a:rPr lang="zh-TW" altLang="en-US" sz="3200" smtClean="0"/>
              <a:t>增加一條滑桿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8194" name="Picture 2" descr="C:\!!Working\99.PPT\GR-H5C3JQ\Tif\Tif09\9-2-10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54636" y="1347614"/>
            <a:ext cx="4234729" cy="31760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Step2. </a:t>
            </a:r>
            <a:r>
              <a:rPr lang="zh-TW" altLang="en-US" sz="3200" smtClean="0"/>
              <a:t>設定滑桿的值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9218" name="Picture 2" descr="C:\!!Working\99.PPT\GR-H5C3JQ\Tif\Tif09\9-2-11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54636" y="1347614"/>
            <a:ext cx="4234729" cy="31760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Step3. </a:t>
            </a:r>
            <a:r>
              <a:rPr lang="zh-TW" altLang="en-US" sz="3200" smtClean="0"/>
              <a:t>增加滑桿時間變化效果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10242" name="Picture 2" descr="C:\!!Working\99.PPT\GR-H5C3JQ\Tif\Tif09\9-2-12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54636" y="1347614"/>
            <a:ext cx="4234729" cy="31760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Step4. </a:t>
            </a:r>
            <a:r>
              <a:rPr lang="zh-TW" altLang="en-US" sz="3200" smtClean="0"/>
              <a:t>顯示滑桿結果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11266" name="Picture 2" descr="C:\!!Working\99.PPT\GR-H5C3JQ\Tif\Tif09\9-2-13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54636" y="1347614"/>
            <a:ext cx="4234729" cy="31760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Step5. </a:t>
            </a:r>
            <a:r>
              <a:rPr lang="zh-TW" altLang="en-US" sz="3200" smtClean="0"/>
              <a:t>讀取滑桿結果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12290" name="Picture 2" descr="C:\!!Working\99.PPT\GR-H5C3JQ\Tif\Tif09\9-2-14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54636" y="1347614"/>
            <a:ext cx="4234729" cy="31760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en-US" altLang="zh-TW" smtClean="0"/>
              <a:t>9-2-4 </a:t>
            </a:r>
            <a:r>
              <a:rPr lang="zh-TW" altLang="en-US" smtClean="0"/>
              <a:t>網頁資料儲存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>
          <a:xfrm>
            <a:off x="457200" y="1344167"/>
            <a:ext cx="8229600" cy="3099791"/>
          </a:xfrm>
        </p:spPr>
        <p:txBody>
          <a:bodyPr vert="horz" lIns="91440" tIns="45720" rIns="91440" bIns="45720" rtlCol="0">
            <a:noAutofit/>
          </a:bodyPr>
          <a:lstStyle/>
          <a:p>
            <a:pPr algn="l" fontAlgn="base" hangingPunct="0">
              <a:lnSpc>
                <a:spcPts val="2500"/>
              </a:lnSpc>
              <a:spcAft>
                <a:spcPct val="0"/>
              </a:spcAft>
              <a:buClr>
                <a:schemeClr val="folHlink"/>
              </a:buClr>
            </a:pPr>
            <a:r>
              <a:rPr lang="en-US" altLang="zh-TW" sz="2000" dirty="0" smtClean="0">
                <a:solidFill>
                  <a:srgbClr val="FF0000"/>
                </a:solidFill>
              </a:rPr>
              <a:t>HTML5</a:t>
            </a:r>
            <a:r>
              <a:rPr lang="zh-TW" altLang="en-US" sz="1600" dirty="0" smtClean="0"/>
              <a:t>則</a:t>
            </a:r>
            <a:r>
              <a:rPr lang="zh-TW" altLang="en-US" sz="2000" dirty="0" smtClean="0">
                <a:solidFill>
                  <a:srgbClr val="FF0000"/>
                </a:solidFill>
              </a:rPr>
              <a:t>可儲存</a:t>
            </a:r>
            <a:r>
              <a:rPr lang="zh-TW" altLang="en-US" sz="1600" dirty="0" smtClean="0"/>
              <a:t>大量的</a:t>
            </a:r>
            <a:r>
              <a:rPr lang="zh-TW" altLang="en-US" sz="2000" dirty="0" smtClean="0">
                <a:solidFill>
                  <a:srgbClr val="FF0000"/>
                </a:solidFill>
              </a:rPr>
              <a:t>伺服器資料</a:t>
            </a:r>
            <a:r>
              <a:rPr lang="zh-TW" altLang="en-US" sz="1600" dirty="0" smtClean="0"/>
              <a:t>，</a:t>
            </a:r>
            <a:r>
              <a:rPr lang="zh-TW" altLang="en-US" sz="2000" dirty="0" smtClean="0">
                <a:solidFill>
                  <a:srgbClr val="FF0000"/>
                </a:solidFill>
              </a:rPr>
              <a:t>無須不斷</a:t>
            </a:r>
            <a:r>
              <a:rPr lang="zh-TW" altLang="en-US" sz="1600" dirty="0" smtClean="0"/>
              <a:t>發出</a:t>
            </a:r>
            <a:r>
              <a:rPr lang="zh-TW" altLang="en-US" sz="2000" dirty="0" smtClean="0">
                <a:solidFill>
                  <a:srgbClr val="FF0000"/>
                </a:solidFill>
              </a:rPr>
              <a:t>請求</a:t>
            </a:r>
            <a:r>
              <a:rPr lang="zh-TW" altLang="en-US" sz="1600" dirty="0" smtClean="0"/>
              <a:t>，並且</a:t>
            </a:r>
            <a:r>
              <a:rPr lang="zh-TW" altLang="en-US" sz="2000" dirty="0" smtClean="0">
                <a:solidFill>
                  <a:srgbClr val="FF0000"/>
                </a:solidFill>
              </a:rPr>
              <a:t>沒有時間限制</a:t>
            </a:r>
            <a:r>
              <a:rPr lang="zh-TW" altLang="en-US" sz="1600" dirty="0" smtClean="0"/>
              <a:t>。</a:t>
            </a:r>
            <a:r>
              <a:rPr lang="zh-TW" altLang="en-US" sz="2000" dirty="0" smtClean="0">
                <a:solidFill>
                  <a:srgbClr val="FF0000"/>
                </a:solidFill>
              </a:rPr>
              <a:t>儲存方式</a:t>
            </a:r>
            <a:r>
              <a:rPr lang="zh-TW" altLang="en-US" sz="1600" dirty="0" smtClean="0"/>
              <a:t>有</a:t>
            </a:r>
            <a:r>
              <a:rPr lang="zh-TW" altLang="en-US" sz="2000" dirty="0" smtClean="0">
                <a:solidFill>
                  <a:srgbClr val="FF0000"/>
                </a:solidFill>
              </a:rPr>
              <a:t>兩種</a:t>
            </a:r>
            <a:r>
              <a:rPr lang="zh-TW" altLang="en-US" sz="1600" dirty="0" smtClean="0"/>
              <a:t>，一種是</a:t>
            </a:r>
            <a:r>
              <a:rPr lang="en-US" altLang="zh-TW" sz="2000" dirty="0" err="1" smtClean="0">
                <a:solidFill>
                  <a:srgbClr val="FF0000"/>
                </a:solidFill>
              </a:rPr>
              <a:t>localStorage</a:t>
            </a:r>
            <a:r>
              <a:rPr lang="zh-TW" altLang="en-US" sz="1600" dirty="0" smtClean="0"/>
              <a:t>，表示</a:t>
            </a:r>
            <a:r>
              <a:rPr lang="zh-TW" altLang="en-US" sz="2000" dirty="0" smtClean="0">
                <a:solidFill>
                  <a:srgbClr val="FF0000"/>
                </a:solidFill>
              </a:rPr>
              <a:t>永久儲存</a:t>
            </a:r>
            <a:r>
              <a:rPr lang="zh-TW" altLang="en-US" sz="1600" dirty="0" smtClean="0"/>
              <a:t>，另外一種是</a:t>
            </a:r>
            <a:r>
              <a:rPr lang="en-US" altLang="zh-TW" sz="2000" dirty="0" err="1" smtClean="0">
                <a:solidFill>
                  <a:srgbClr val="FF0000"/>
                </a:solidFill>
              </a:rPr>
              <a:t>sessionStorage</a:t>
            </a:r>
            <a:r>
              <a:rPr lang="zh-TW" altLang="en-US" sz="1600" dirty="0" smtClean="0"/>
              <a:t>，當</a:t>
            </a:r>
            <a:r>
              <a:rPr lang="zh-TW" altLang="en-US" sz="2000" dirty="0" smtClean="0">
                <a:solidFill>
                  <a:srgbClr val="FF0000"/>
                </a:solidFill>
              </a:rPr>
              <a:t>關閉瀏覽器</a:t>
            </a:r>
            <a:r>
              <a:rPr lang="zh-TW" altLang="en-US" sz="1600" dirty="0" smtClean="0"/>
              <a:t>就會</a:t>
            </a:r>
            <a:r>
              <a:rPr lang="zh-TW" altLang="en-US" sz="2000" dirty="0" smtClean="0">
                <a:solidFill>
                  <a:srgbClr val="FF0000"/>
                </a:solidFill>
              </a:rPr>
              <a:t>消除</a:t>
            </a:r>
            <a:r>
              <a:rPr lang="zh-TW" altLang="en-US" sz="1600" dirty="0" smtClean="0"/>
              <a:t>掉資料。接下來以監測開啟網頁的次數為例，說明資料儲存的原理。</a:t>
            </a:r>
          </a:p>
          <a:p>
            <a:pPr algn="l" fontAlgn="base" hangingPunct="0">
              <a:spcAft>
                <a:spcPct val="0"/>
              </a:spcAft>
              <a:buClr>
                <a:schemeClr val="folHlink"/>
              </a:buClr>
            </a:pP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Step1. 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增加資料儲存標籤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</a:endParaRPr>
          </a:p>
          <a:p>
            <a:pPr algn="l" fontAlgn="base" hangingPunct="0">
              <a:spcAft>
                <a:spcPct val="0"/>
              </a:spcAft>
              <a:buClr>
                <a:schemeClr val="folHlink"/>
              </a:buClr>
            </a:pP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Step2. 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檢視儲存的資料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</a:endParaRPr>
          </a:p>
        </p:txBody>
      </p:sp>
      <p:sp>
        <p:nvSpPr>
          <p:cNvPr id="4" name="圓角化對角線角落矩形 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4" action="ppaction://hlinksldjump"/>
              </a:rPr>
              <a:t>回節首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Step1. </a:t>
            </a:r>
            <a:r>
              <a:rPr lang="zh-TW" altLang="en-US" sz="3200" smtClean="0"/>
              <a:t>增加資料儲存標籤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13314" name="Picture 2" descr="C:\!!Working\99.PPT\GR-H5C3JQ\Tif\Tif09\9-2-15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54636" y="1347614"/>
            <a:ext cx="4234729" cy="31760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dirty="0" smtClean="0"/>
              <a:t>Step2. </a:t>
            </a:r>
            <a:r>
              <a:rPr lang="zh-TW" altLang="en-US" sz="3200" dirty="0" smtClean="0"/>
              <a:t>檢視儲存的資料</a:t>
            </a:r>
          </a:p>
        </p:txBody>
      </p:sp>
      <p:sp>
        <p:nvSpPr>
          <p:cNvPr id="5" name="圓角化對角線角落矩形 4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7" name="圓角化對角線角落矩形 6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14338" name="Picture 2" descr="C:\!!Working\99.PPT\GR-H5C3JQ\Tif\Tif09\9-2-16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54636" y="1347614"/>
            <a:ext cx="4234729" cy="31760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en-US" altLang="zh-TW" dirty="0" smtClean="0"/>
              <a:t>9-2-5 </a:t>
            </a:r>
            <a:r>
              <a:rPr lang="zh-TW" altLang="en-US" dirty="0" smtClean="0"/>
              <a:t>地理定位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>
          <a:xfrm>
            <a:off x="457200" y="1344167"/>
            <a:ext cx="8229600" cy="3099791"/>
          </a:xfrm>
        </p:spPr>
        <p:txBody>
          <a:bodyPr vert="horz" lIns="91440" tIns="45720" rIns="91440" bIns="45720" rtlCol="0">
            <a:noAutofit/>
          </a:bodyPr>
          <a:lstStyle/>
          <a:p>
            <a:pPr algn="l" fontAlgn="base">
              <a:lnSpc>
                <a:spcPts val="2500"/>
              </a:lnSpc>
              <a:spcAft>
                <a:spcPct val="0"/>
              </a:spcAft>
              <a:buClr>
                <a:schemeClr val="folHlink"/>
              </a:buClr>
            </a:pPr>
            <a:r>
              <a:rPr lang="en-US" altLang="zh-TW" sz="2000" dirty="0" smtClean="0">
                <a:solidFill>
                  <a:srgbClr val="FF0000"/>
                </a:solidFill>
              </a:rPr>
              <a:t>HTML5</a:t>
            </a:r>
            <a:r>
              <a:rPr lang="zh-TW" altLang="en-US" sz="1600" dirty="0" smtClean="0"/>
              <a:t>可透過</a:t>
            </a:r>
            <a:r>
              <a:rPr lang="en-US" altLang="zh-TW" sz="2000" dirty="0" smtClean="0">
                <a:solidFill>
                  <a:srgbClr val="FF0000"/>
                </a:solidFill>
              </a:rPr>
              <a:t>Geolocation API</a:t>
            </a:r>
            <a:r>
              <a:rPr lang="zh-TW" altLang="en-US" sz="1600" dirty="0" smtClean="0"/>
              <a:t>與開放的</a:t>
            </a:r>
            <a:r>
              <a:rPr lang="zh-TW" altLang="en-US" sz="2000" dirty="0" smtClean="0">
                <a:solidFill>
                  <a:srgbClr val="FF0000"/>
                </a:solidFill>
              </a:rPr>
              <a:t>地圖服務</a:t>
            </a:r>
            <a:r>
              <a:rPr lang="zh-TW" altLang="en-US" sz="1600" dirty="0" smtClean="0"/>
              <a:t>對接，快速</a:t>
            </a:r>
            <a:r>
              <a:rPr lang="zh-TW" altLang="en-US" sz="2000" dirty="0" smtClean="0">
                <a:solidFill>
                  <a:srgbClr val="FF0000"/>
                </a:solidFill>
              </a:rPr>
              <a:t>獲得瀏覽器</a:t>
            </a:r>
            <a:r>
              <a:rPr lang="zh-TW" altLang="en-US" sz="1600" dirty="0" smtClean="0"/>
              <a:t>的</a:t>
            </a:r>
            <a:r>
              <a:rPr lang="zh-TW" altLang="en-US" sz="2000" dirty="0" smtClean="0">
                <a:solidFill>
                  <a:srgbClr val="FF0000"/>
                </a:solidFill>
              </a:rPr>
              <a:t>位置</a:t>
            </a:r>
            <a:r>
              <a:rPr lang="zh-TW" altLang="en-US" sz="1600" dirty="0" smtClean="0"/>
              <a:t>。若裝置了</a:t>
            </a:r>
            <a:r>
              <a:rPr lang="en-US" altLang="zh-TW" sz="2000" dirty="0" smtClean="0">
                <a:solidFill>
                  <a:srgbClr val="FF0000"/>
                </a:solidFill>
              </a:rPr>
              <a:t>GPS</a:t>
            </a:r>
            <a:r>
              <a:rPr lang="zh-TW" altLang="en-US" sz="1600" dirty="0" smtClean="0"/>
              <a:t>功能，定位將</a:t>
            </a:r>
            <a:r>
              <a:rPr lang="zh-TW" altLang="en-US" sz="2000" dirty="0" smtClean="0">
                <a:solidFill>
                  <a:srgbClr val="FF0000"/>
                </a:solidFill>
              </a:rPr>
              <a:t>更加準確</a:t>
            </a:r>
            <a:r>
              <a:rPr lang="zh-TW" altLang="en-US" sz="1600" dirty="0" smtClean="0"/>
              <a:t>。本例以</a:t>
            </a:r>
            <a:r>
              <a:rPr lang="en-US" altLang="zh-TW" sz="1600" dirty="0" smtClean="0"/>
              <a:t>Google</a:t>
            </a:r>
            <a:r>
              <a:rPr lang="zh-TW" altLang="en-US" sz="1600" dirty="0" smtClean="0"/>
              <a:t>地圖為例，在網頁中增加地理定位程式碼，快速取得目前的地理位置，並透過</a:t>
            </a:r>
            <a:r>
              <a:rPr lang="en-US" altLang="zh-TW" sz="1600" dirty="0" smtClean="0"/>
              <a:t>Google</a:t>
            </a:r>
            <a:r>
              <a:rPr lang="zh-TW" altLang="en-US" sz="1600" dirty="0" smtClean="0"/>
              <a:t>地圖展示出來。</a:t>
            </a:r>
          </a:p>
          <a:p>
            <a:pPr algn="l" fontAlgn="base">
              <a:spcAft>
                <a:spcPct val="0"/>
              </a:spcAft>
              <a:buClr>
                <a:schemeClr val="folHlink"/>
              </a:buClr>
            </a:pP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Step1. 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連結到</a:t>
            </a: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google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地圖</a:t>
            </a:r>
          </a:p>
          <a:p>
            <a:pPr algn="l" fontAlgn="base">
              <a:spcAft>
                <a:spcPct val="0"/>
              </a:spcAft>
              <a:buClr>
                <a:schemeClr val="folHlink"/>
              </a:buClr>
            </a:pP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Step2. 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增加瀏覽器不支援提示功能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2" action="ppaction://hlinksldjump"/>
            </a:endParaRPr>
          </a:p>
          <a:p>
            <a:pPr algn="l" fontAlgn="base">
              <a:spcAft>
                <a:spcPct val="0"/>
              </a:spcAft>
              <a:buClr>
                <a:schemeClr val="folHlink"/>
              </a:buClr>
            </a:pP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4" action="ppaction://hlinksldjump"/>
              </a:rPr>
              <a:t>Step3. 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4" action="ppaction://hlinksldjump"/>
              </a:rPr>
              <a:t>增加地理定位功能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2" action="ppaction://hlinksldjump"/>
            </a:endParaRPr>
          </a:p>
          <a:p>
            <a:pPr algn="l" fontAlgn="base">
              <a:spcAft>
                <a:spcPct val="0"/>
              </a:spcAft>
              <a:buClr>
                <a:schemeClr val="folHlink"/>
              </a:buClr>
            </a:pP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5" action="ppaction://hlinksldjump"/>
              </a:rPr>
              <a:t>Step4. 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5" action="ppaction://hlinksldjump"/>
              </a:rPr>
              <a:t>增加地理定位失敗提示功能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</a:endParaRPr>
          </a:p>
        </p:txBody>
      </p:sp>
      <p:sp>
        <p:nvSpPr>
          <p:cNvPr id="4" name="圓角化對角線角落矩形 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6" action="ppaction://hlinksldjump"/>
              </a:rPr>
              <a:t>回節首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dirty="0" smtClean="0"/>
              <a:t>Step1. </a:t>
            </a:r>
            <a:r>
              <a:rPr lang="zh-TW" altLang="en-US" sz="3200" dirty="0" smtClean="0"/>
              <a:t>連結到</a:t>
            </a:r>
            <a:r>
              <a:rPr lang="en-US" altLang="zh-TW" sz="3200" dirty="0" err="1" smtClean="0"/>
              <a:t>google</a:t>
            </a:r>
            <a:r>
              <a:rPr lang="zh-TW" altLang="en-US" sz="3200" dirty="0" smtClean="0"/>
              <a:t>地圖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15362" name="Picture 2" descr="C:\!!Working\99.PPT\GR-H5C3JQ\Tif\Tif09\9-2-18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54636" y="1347614"/>
            <a:ext cx="4234729" cy="31760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圓角化對角線角落矩形 21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firstslide"/>
              </a:rPr>
              <a:t>回章首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>
              <a:defRPr/>
            </a:pPr>
            <a:r>
              <a:rPr lang="zh-TW" altLang="en-US" dirty="0" smtClean="0"/>
              <a:t>目錄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>
          <a:xfrm>
            <a:off x="2555776" y="1347615"/>
            <a:ext cx="6131024" cy="3312368"/>
          </a:xfrm>
        </p:spPr>
        <p:txBody>
          <a:bodyPr>
            <a:normAutofit/>
          </a:bodyPr>
          <a:lstStyle/>
          <a:p>
            <a:pPr marL="0" indent="0" eaLnBrk="0" fontAlgn="base" hangingPunct="0">
              <a:spcBef>
                <a:spcPts val="800"/>
              </a:spcBef>
              <a:spcAft>
                <a:spcPct val="0"/>
              </a:spcAft>
              <a:buClr>
                <a:schemeClr val="folHlink"/>
              </a:buClr>
              <a:buNone/>
            </a:pPr>
            <a:r>
              <a:rPr lang="en-US" altLang="zh-TW" sz="2000" dirty="0" smtClean="0">
                <a:solidFill>
                  <a:schemeClr val="tx1"/>
                </a:solidFill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9-1</a:t>
            </a:r>
            <a:r>
              <a:rPr lang="zh-TW" altLang="en-US" sz="2000" dirty="0" smtClean="0">
                <a:solidFill>
                  <a:schemeClr val="tx1"/>
                </a:solidFill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　為何要使用</a:t>
            </a:r>
            <a:r>
              <a:rPr lang="en-US" altLang="zh-TW" sz="2000" dirty="0" smtClean="0">
                <a:solidFill>
                  <a:schemeClr val="tx1"/>
                </a:solidFill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HTML5</a:t>
            </a:r>
            <a:r>
              <a:rPr lang="zh-TW" altLang="en-US" sz="2000" dirty="0" smtClean="0">
                <a:solidFill>
                  <a:schemeClr val="tx1"/>
                </a:solidFill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、</a:t>
            </a:r>
            <a:r>
              <a:rPr lang="en-US" altLang="zh-TW" sz="2000" dirty="0" smtClean="0">
                <a:solidFill>
                  <a:schemeClr val="tx1"/>
                </a:solidFill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CSS3</a:t>
            </a:r>
            <a:endParaRPr lang="en-US" altLang="zh-TW" sz="2000" dirty="0" smtClean="0">
              <a:solidFill>
                <a:schemeClr val="tx1"/>
              </a:solidFill>
              <a:latin typeface="華康黑體 Std W5" pitchFamily="34" charset="-120"/>
              <a:ea typeface="華康黑體 Std W5" pitchFamily="34" charset="-120"/>
            </a:endParaRPr>
          </a:p>
          <a:p>
            <a:pPr marL="0" indent="0" eaLnBrk="0" fontAlgn="base" hangingPunct="0">
              <a:spcBef>
                <a:spcPts val="800"/>
              </a:spcBef>
              <a:spcAft>
                <a:spcPct val="0"/>
              </a:spcAft>
              <a:buClr>
                <a:schemeClr val="folHlink"/>
              </a:buClr>
              <a:buNone/>
            </a:pPr>
            <a:r>
              <a:rPr lang="en-US" altLang="zh-TW" sz="2000" dirty="0" smtClean="0">
                <a:solidFill>
                  <a:schemeClr val="tx1"/>
                </a:solidFill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9-2</a:t>
            </a:r>
            <a:r>
              <a:rPr lang="zh-TW" altLang="en-US" sz="2000" dirty="0" smtClean="0">
                <a:solidFill>
                  <a:schemeClr val="tx1"/>
                </a:solidFill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　探索新的</a:t>
            </a:r>
            <a:r>
              <a:rPr lang="en-US" altLang="zh-TW" sz="2000" dirty="0" smtClean="0">
                <a:solidFill>
                  <a:schemeClr val="tx1"/>
                </a:solidFill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HTML5</a:t>
            </a:r>
            <a:r>
              <a:rPr lang="zh-TW" altLang="en-US" sz="2000" dirty="0" smtClean="0">
                <a:solidFill>
                  <a:schemeClr val="tx1"/>
                </a:solidFill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元素</a:t>
            </a:r>
            <a:endParaRPr lang="zh-TW" altLang="en-US" sz="2000" dirty="0" smtClean="0">
              <a:solidFill>
                <a:schemeClr val="tx1"/>
              </a:solidFill>
              <a:latin typeface="華康黑體 Std W5" pitchFamily="34" charset="-120"/>
              <a:ea typeface="華康黑體 Std W5" pitchFamily="34" charset="-120"/>
            </a:endParaRPr>
          </a:p>
          <a:p>
            <a:pPr marL="0" indent="0" eaLnBrk="0" fontAlgn="base" hangingPunct="0">
              <a:spcBef>
                <a:spcPts val="800"/>
              </a:spcBef>
              <a:spcAft>
                <a:spcPct val="0"/>
              </a:spcAft>
              <a:buClr>
                <a:schemeClr val="folHlink"/>
              </a:buClr>
              <a:buNone/>
            </a:pPr>
            <a:r>
              <a:rPr lang="en-US" altLang="zh-TW" sz="2000" dirty="0" smtClean="0">
                <a:solidFill>
                  <a:schemeClr val="tx1"/>
                </a:solidFill>
                <a:latin typeface="華康黑體 Std W5" pitchFamily="34" charset="-120"/>
                <a:ea typeface="華康黑體 Std W5" pitchFamily="34" charset="-120"/>
                <a:hlinkClick r:id="rId4" action="ppaction://hlinksldjump"/>
              </a:rPr>
              <a:t>9-3</a:t>
            </a:r>
            <a:r>
              <a:rPr lang="zh-TW" altLang="en-US" sz="2000" dirty="0" smtClean="0">
                <a:solidFill>
                  <a:schemeClr val="tx1"/>
                </a:solidFill>
                <a:latin typeface="華康黑體 Std W5" pitchFamily="34" charset="-120"/>
                <a:ea typeface="華康黑體 Std W5" pitchFamily="34" charset="-120"/>
                <a:hlinkClick r:id="rId4" action="ppaction://hlinksldjump"/>
              </a:rPr>
              <a:t>　奇妙的</a:t>
            </a:r>
            <a:r>
              <a:rPr lang="en-US" altLang="zh-TW" sz="2000" dirty="0" smtClean="0">
                <a:solidFill>
                  <a:schemeClr val="tx1"/>
                </a:solidFill>
                <a:latin typeface="華康黑體 Std W5" pitchFamily="34" charset="-120"/>
                <a:ea typeface="華康黑體 Std W5" pitchFamily="34" charset="-120"/>
                <a:hlinkClick r:id="rId4" action="ppaction://hlinksldjump"/>
              </a:rPr>
              <a:t>CSS3</a:t>
            </a:r>
            <a:endParaRPr lang="en-US" altLang="zh-TW" sz="2000" dirty="0" smtClean="0">
              <a:solidFill>
                <a:schemeClr val="tx1"/>
              </a:solidFill>
              <a:latin typeface="華康黑體 Std W5" pitchFamily="34" charset="-120"/>
              <a:ea typeface="華康黑體 Std W5" pitchFamily="34" charset="-120"/>
            </a:endParaRPr>
          </a:p>
          <a:p>
            <a:pPr marL="0" indent="0" eaLnBrk="0" fontAlgn="base" hangingPunct="0">
              <a:spcBef>
                <a:spcPts val="800"/>
              </a:spcBef>
              <a:spcAft>
                <a:spcPct val="0"/>
              </a:spcAft>
              <a:buClr>
                <a:schemeClr val="folHlink"/>
              </a:buClr>
              <a:buNone/>
            </a:pPr>
            <a:r>
              <a:rPr lang="en-US" altLang="zh-TW" sz="2000" dirty="0" smtClean="0">
                <a:solidFill>
                  <a:schemeClr val="tx1"/>
                </a:solidFill>
                <a:latin typeface="華康黑體 Std W5" pitchFamily="34" charset="-120"/>
                <a:ea typeface="華康黑體 Std W5" pitchFamily="34" charset="-120"/>
                <a:hlinkClick r:id="rId5" action="ppaction://hlinksldjump"/>
              </a:rPr>
              <a:t>9-4</a:t>
            </a:r>
            <a:r>
              <a:rPr lang="zh-TW" altLang="en-US" sz="2000" dirty="0" smtClean="0">
                <a:solidFill>
                  <a:schemeClr val="tx1"/>
                </a:solidFill>
                <a:latin typeface="華康黑體 Std W5" pitchFamily="34" charset="-120"/>
                <a:ea typeface="華康黑體 Std W5" pitchFamily="34" charset="-120"/>
                <a:hlinkClick r:id="rId5" action="ppaction://hlinksldjump"/>
              </a:rPr>
              <a:t>　實力評量</a:t>
            </a:r>
            <a:endParaRPr lang="zh-TW" altLang="en-US" sz="2000" dirty="0" smtClean="0">
              <a:solidFill>
                <a:schemeClr val="tx1"/>
              </a:solidFill>
              <a:latin typeface="華康黑體 Std W5" pitchFamily="34" charset="-120"/>
              <a:ea typeface="華康黑體 Std W5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Step2. </a:t>
            </a:r>
            <a:r>
              <a:rPr lang="zh-TW" altLang="en-US" sz="3200" smtClean="0"/>
              <a:t>增加瀏覽器不支援提示功能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16386" name="Picture 2" descr="C:\!!Working\99.PPT\GR-H5C3JQ\Tif\Tif09\9-2-19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54636" y="1347614"/>
            <a:ext cx="4234729" cy="31760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dirty="0" smtClean="0"/>
              <a:t>Step3. </a:t>
            </a:r>
            <a:r>
              <a:rPr lang="zh-TW" altLang="en-US" sz="3200" dirty="0" smtClean="0"/>
              <a:t>增加地理定位功能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17410" name="Picture 2" descr="C:\!!Working\99.PPT\GR-H5C3JQ\Tif\Tif09\9-2-20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54636" y="1347614"/>
            <a:ext cx="4234729" cy="31760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dirty="0" smtClean="0"/>
              <a:t>Step4. </a:t>
            </a:r>
            <a:r>
              <a:rPr lang="zh-TW" altLang="en-US" sz="3200" dirty="0" smtClean="0"/>
              <a:t>增加地理定位失敗提示功能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18434" name="Picture 2" descr="C:\!!Working\99.PPT\GR-H5C3JQ\Tif\Tif09\9-2-21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54636" y="1347614"/>
            <a:ext cx="4234729" cy="31760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en-US" altLang="zh-TW" dirty="0" smtClean="0"/>
              <a:t>9-3 </a:t>
            </a:r>
            <a:r>
              <a:rPr lang="zh-TW" altLang="en-US" dirty="0" smtClean="0"/>
              <a:t>奇妙的</a:t>
            </a:r>
            <a:r>
              <a:rPr lang="en-US" altLang="zh-TW" dirty="0" smtClean="0"/>
              <a:t>CSS3</a:t>
            </a:r>
            <a:endParaRPr lang="zh-TW" altLang="en-US" dirty="0" smtClean="0"/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>
          <a:xfrm>
            <a:off x="457200" y="1344167"/>
            <a:ext cx="8229600" cy="2955775"/>
          </a:xfrm>
        </p:spPr>
        <p:txBody>
          <a:bodyPr vert="horz" lIns="91440" tIns="45720" rIns="91440" bIns="45720" rtlCol="0">
            <a:noAutofit/>
          </a:bodyPr>
          <a:lstStyle/>
          <a:p>
            <a:pPr algn="l" fontAlgn="base">
              <a:lnSpc>
                <a:spcPts val="2500"/>
              </a:lnSpc>
              <a:spcAft>
                <a:spcPct val="0"/>
              </a:spcAft>
              <a:buClr>
                <a:schemeClr val="folHlink"/>
              </a:buClr>
            </a:pPr>
            <a:r>
              <a:rPr lang="en-US" altLang="zh-TW" sz="2000" dirty="0" smtClean="0">
                <a:solidFill>
                  <a:srgbClr val="FF0000"/>
                </a:solidFill>
              </a:rPr>
              <a:t>CSS3.0</a:t>
            </a:r>
            <a:r>
              <a:rPr lang="zh-TW" altLang="en-US" sz="1600" dirty="0" smtClean="0"/>
              <a:t>相比於</a:t>
            </a:r>
            <a:r>
              <a:rPr lang="en-US" altLang="zh-TW" sz="2000" dirty="0" smtClean="0">
                <a:solidFill>
                  <a:srgbClr val="FF0000"/>
                </a:solidFill>
              </a:rPr>
              <a:t>2.0</a:t>
            </a:r>
            <a:r>
              <a:rPr lang="zh-TW" altLang="en-US" sz="1600" dirty="0" smtClean="0"/>
              <a:t>，</a:t>
            </a:r>
            <a:r>
              <a:rPr lang="zh-TW" altLang="en-US" sz="2000" dirty="0" smtClean="0">
                <a:solidFill>
                  <a:srgbClr val="FF0000"/>
                </a:solidFill>
              </a:rPr>
              <a:t>增強</a:t>
            </a:r>
            <a:r>
              <a:rPr lang="zh-TW" altLang="en-US" sz="1600" dirty="0" smtClean="0"/>
              <a:t>了</a:t>
            </a:r>
            <a:r>
              <a:rPr lang="zh-TW" altLang="en-US" sz="2000" dirty="0" smtClean="0">
                <a:solidFill>
                  <a:srgbClr val="FF0000"/>
                </a:solidFill>
              </a:rPr>
              <a:t>元素美化</a:t>
            </a:r>
            <a:r>
              <a:rPr lang="zh-TW" altLang="en-US" sz="1600" dirty="0" smtClean="0"/>
              <a:t>以及</a:t>
            </a:r>
            <a:r>
              <a:rPr lang="zh-TW" altLang="en-US" sz="2000" dirty="0" smtClean="0">
                <a:solidFill>
                  <a:srgbClr val="FF0000"/>
                </a:solidFill>
              </a:rPr>
              <a:t>排版</a:t>
            </a:r>
            <a:r>
              <a:rPr lang="zh-TW" altLang="en-US" sz="1600" dirty="0" smtClean="0"/>
              <a:t>、</a:t>
            </a:r>
            <a:r>
              <a:rPr lang="zh-TW" altLang="en-US" sz="2000" dirty="0" smtClean="0">
                <a:solidFill>
                  <a:srgbClr val="FF0000"/>
                </a:solidFill>
              </a:rPr>
              <a:t>動畫</a:t>
            </a:r>
            <a:r>
              <a:rPr lang="zh-TW" altLang="en-US" sz="1600" dirty="0" smtClean="0"/>
              <a:t>功能，故透過</a:t>
            </a:r>
            <a:r>
              <a:rPr lang="en-US" altLang="zh-TW" sz="1600" dirty="0" smtClean="0"/>
              <a:t>CSS</a:t>
            </a:r>
            <a:r>
              <a:rPr lang="zh-TW" altLang="en-US" sz="1600" dirty="0" smtClean="0"/>
              <a:t>就能輕易的讓網頁元素動起來，無須撰寫複雜的</a:t>
            </a:r>
            <a:r>
              <a:rPr lang="en-US" altLang="zh-TW" sz="1600" dirty="0" smtClean="0"/>
              <a:t>javascript</a:t>
            </a:r>
            <a:r>
              <a:rPr lang="zh-TW" altLang="en-US" sz="1600" dirty="0" smtClean="0"/>
              <a:t>程式碼。</a:t>
            </a:r>
          </a:p>
          <a:p>
            <a:pPr algn="l" fontAlgn="base">
              <a:spcAft>
                <a:spcPct val="0"/>
              </a:spcAft>
              <a:buClr>
                <a:schemeClr val="folHlink"/>
              </a:buClr>
            </a:pP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9-3-1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　多樣化的網頁背景</a:t>
            </a:r>
          </a:p>
          <a:p>
            <a:pPr algn="l" fontAlgn="base">
              <a:spcAft>
                <a:spcPct val="0"/>
              </a:spcAft>
              <a:buClr>
                <a:schemeClr val="folHlink"/>
              </a:buClr>
            </a:pP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9-3-2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　</a:t>
            </a: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CSS3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文字屬性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2" action="ppaction://hlinksldjump"/>
            </a:endParaRPr>
          </a:p>
          <a:p>
            <a:pPr algn="l" fontAlgn="base">
              <a:spcAft>
                <a:spcPct val="0"/>
              </a:spcAft>
              <a:buClr>
                <a:schemeClr val="folHlink"/>
              </a:buClr>
            </a:pP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4" action="ppaction://hlinksldjump"/>
              </a:rPr>
              <a:t>9-3-3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4" action="ppaction://hlinksldjump"/>
              </a:rPr>
              <a:t>　邊框效果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2" action="ppaction://hlinksldjump"/>
            </a:endParaRPr>
          </a:p>
          <a:p>
            <a:pPr algn="l" fontAlgn="base">
              <a:spcAft>
                <a:spcPct val="0"/>
              </a:spcAft>
              <a:buClr>
                <a:schemeClr val="folHlink"/>
              </a:buClr>
            </a:pP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5" action="ppaction://hlinksldjump"/>
              </a:rPr>
              <a:t>9-3-4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5" action="ppaction://hlinksldjump"/>
              </a:rPr>
              <a:t>　多欄排版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2" action="ppaction://hlinksldjump"/>
            </a:endParaRPr>
          </a:p>
          <a:p>
            <a:pPr algn="l" fontAlgn="base">
              <a:spcAft>
                <a:spcPct val="0"/>
              </a:spcAft>
              <a:buClr>
                <a:schemeClr val="folHlink"/>
              </a:buClr>
            </a:pP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6" action="ppaction://hlinksldjump"/>
              </a:rPr>
              <a:t>9-3-5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6" action="ppaction://hlinksldjump"/>
              </a:rPr>
              <a:t>　輕鬆設計動畫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</a:endParaRPr>
          </a:p>
        </p:txBody>
      </p:sp>
      <p:sp>
        <p:nvSpPr>
          <p:cNvPr id="4" name="圓角化對角線角落矩形 3"/>
          <p:cNvSpPr/>
          <p:nvPr/>
        </p:nvSpPr>
        <p:spPr>
          <a:xfrm>
            <a:off x="4067944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7" action="ppaction://hlinksldjump"/>
              </a:rPr>
              <a:t>上一節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5076056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8" action="ppaction://hlinksldjump"/>
              </a:rPr>
              <a:t>下一節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7" name="圓角化對角線角落矩形 6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9" action="ppaction://hlinksldjump"/>
              </a:rPr>
              <a:t>回目錄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8" name="圓角化對角線角落矩形 7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en-US" altLang="zh-TW" smtClean="0"/>
              <a:t>9-3-1 </a:t>
            </a:r>
            <a:r>
              <a:rPr lang="zh-TW" altLang="en-US" smtClean="0"/>
              <a:t>多樣化的網頁背景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>
          <a:xfrm>
            <a:off x="457200" y="1344167"/>
            <a:ext cx="8229600" cy="3171799"/>
          </a:xfrm>
        </p:spPr>
        <p:txBody>
          <a:bodyPr vert="horz" lIns="91440" tIns="45720" rIns="91440" bIns="45720" rtlCol="0">
            <a:noAutofit/>
          </a:bodyPr>
          <a:lstStyle/>
          <a:p>
            <a:pPr algn="l" fontAlgn="base">
              <a:lnSpc>
                <a:spcPts val="2500"/>
              </a:lnSpc>
              <a:spcAft>
                <a:spcPct val="0"/>
              </a:spcAft>
              <a:buClr>
                <a:schemeClr val="folHlink"/>
              </a:buClr>
            </a:pPr>
            <a:r>
              <a:rPr lang="zh-TW" altLang="en-US" sz="1600" dirty="0" smtClean="0"/>
              <a:t>在</a:t>
            </a:r>
            <a:r>
              <a:rPr lang="zh-TW" altLang="en-US" sz="2000" dirty="0" smtClean="0">
                <a:solidFill>
                  <a:srgbClr val="FF0000"/>
                </a:solidFill>
              </a:rPr>
              <a:t>設計網頁</a:t>
            </a:r>
            <a:r>
              <a:rPr lang="zh-TW" altLang="en-US" sz="1600" dirty="0" smtClean="0"/>
              <a:t>時，常需要</a:t>
            </a:r>
            <a:r>
              <a:rPr lang="zh-TW" altLang="en-US" sz="2000" dirty="0" smtClean="0">
                <a:solidFill>
                  <a:srgbClr val="FF0000"/>
                </a:solidFill>
              </a:rPr>
              <a:t>插入區塊背景</a:t>
            </a:r>
            <a:r>
              <a:rPr lang="zh-TW" altLang="en-US" sz="1600" dirty="0" smtClean="0"/>
              <a:t>物件，故需要</a:t>
            </a:r>
            <a:r>
              <a:rPr lang="zh-TW" altLang="en-US" sz="2000" dirty="0" smtClean="0">
                <a:solidFill>
                  <a:srgbClr val="FF0000"/>
                </a:solidFill>
              </a:rPr>
              <a:t>考慮</a:t>
            </a:r>
            <a:r>
              <a:rPr lang="zh-TW" altLang="en-US" sz="1600" dirty="0" smtClean="0"/>
              <a:t>背景</a:t>
            </a:r>
            <a:r>
              <a:rPr lang="zh-TW" altLang="en-US" sz="2000" dirty="0" smtClean="0">
                <a:solidFill>
                  <a:srgbClr val="FF0000"/>
                </a:solidFill>
              </a:rPr>
              <a:t>大小</a:t>
            </a:r>
            <a:r>
              <a:rPr lang="zh-TW" altLang="en-US" sz="1600" dirty="0" smtClean="0"/>
              <a:t>，若使用了</a:t>
            </a:r>
            <a:r>
              <a:rPr lang="en-US" altLang="zh-TW" sz="2000" dirty="0" smtClean="0">
                <a:solidFill>
                  <a:srgbClr val="FF0000"/>
                </a:solidFill>
              </a:rPr>
              <a:t>padding</a:t>
            </a:r>
            <a:r>
              <a:rPr lang="zh-TW" altLang="en-US" sz="1600" dirty="0" smtClean="0"/>
              <a:t>作為排版，設定背景顏色或者影像，會連同</a:t>
            </a:r>
            <a:r>
              <a:rPr lang="en-US" altLang="zh-TW" sz="1600" dirty="0" smtClean="0"/>
              <a:t>padding</a:t>
            </a:r>
            <a:r>
              <a:rPr lang="zh-TW" altLang="en-US" sz="1600" dirty="0" smtClean="0"/>
              <a:t>區域都加上背景。</a:t>
            </a:r>
          </a:p>
          <a:p>
            <a:pPr algn="l" fontAlgn="base">
              <a:spcAft>
                <a:spcPct val="0"/>
              </a:spcAft>
              <a:buClr>
                <a:schemeClr val="folHlink"/>
              </a:buClr>
            </a:pP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Step1. 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增加網頁背景</a:t>
            </a:r>
          </a:p>
          <a:p>
            <a:pPr algn="l" fontAlgn="base">
              <a:spcAft>
                <a:spcPct val="0"/>
              </a:spcAft>
              <a:buClr>
                <a:schemeClr val="folHlink"/>
              </a:buClr>
            </a:pP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Step2. 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設定背景顏色與背景顏色區域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</a:endParaRPr>
          </a:p>
        </p:txBody>
      </p:sp>
      <p:sp>
        <p:nvSpPr>
          <p:cNvPr id="4" name="圓角化對角線角落矩形 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4" action="ppaction://hlinksldjump"/>
              </a:rPr>
              <a:t>回節首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Step1. </a:t>
            </a:r>
            <a:r>
              <a:rPr lang="zh-TW" altLang="en-US" sz="3200" smtClean="0"/>
              <a:t>增加網頁背景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19458" name="Picture 2" descr="C:\!!Working\99.PPT\GR-H5C3JQ\Tif\Tif09\9-3-02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54636" y="1347614"/>
            <a:ext cx="4234729" cy="31760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Step2. </a:t>
            </a:r>
            <a:r>
              <a:rPr lang="zh-TW" altLang="en-US" sz="3200" smtClean="0"/>
              <a:t>設定背景顏色與背景顏色區域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20482" name="Picture 2" descr="C:\!!Working\99.PPT\GR-H5C3JQ\Tif\Tif09\9-3-03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54636" y="1347614"/>
            <a:ext cx="4234729" cy="31760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altLang="zh-TW" dirty="0" smtClean="0">
                <a:latin typeface="Myriad Pro"/>
                <a:ea typeface="微軟正黑體"/>
              </a:rPr>
              <a:t>9-3-2 CSS3</a:t>
            </a:r>
            <a:r>
              <a:rPr lang="zh-TW" altLang="en-US" dirty="0" smtClean="0">
                <a:latin typeface="Myriad Pro"/>
                <a:ea typeface="微軟正黑體"/>
              </a:rPr>
              <a:t>文字屬性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>
          <a:xfrm>
            <a:off x="457200" y="1344167"/>
            <a:ext cx="8229600" cy="3243807"/>
          </a:xfrm>
        </p:spPr>
        <p:txBody>
          <a:bodyPr vert="horz" lIns="91440" tIns="45720" rIns="91440" bIns="45720" rtlCol="0">
            <a:noAutofit/>
          </a:bodyPr>
          <a:lstStyle/>
          <a:p>
            <a:pPr algn="l" fontAlgn="base">
              <a:lnSpc>
                <a:spcPts val="2500"/>
              </a:lnSpc>
              <a:spcAft>
                <a:spcPct val="0"/>
              </a:spcAft>
              <a:buClr>
                <a:schemeClr val="folHlink"/>
              </a:buClr>
            </a:pPr>
            <a:r>
              <a:rPr lang="en-US" altLang="zh-TW" sz="2000" dirty="0" smtClean="0">
                <a:solidFill>
                  <a:srgbClr val="FF0000"/>
                </a:solidFill>
              </a:rPr>
              <a:t>CSS3</a:t>
            </a:r>
            <a:r>
              <a:rPr lang="zh-TW" altLang="en-US" sz="1600" dirty="0" smtClean="0"/>
              <a:t>提供了多種</a:t>
            </a:r>
            <a:r>
              <a:rPr lang="zh-TW" altLang="en-US" sz="2000" dirty="0" smtClean="0">
                <a:solidFill>
                  <a:srgbClr val="FF0000"/>
                </a:solidFill>
              </a:rPr>
              <a:t>文字效果</a:t>
            </a:r>
            <a:r>
              <a:rPr lang="zh-TW" altLang="en-US" sz="1600" dirty="0" smtClean="0"/>
              <a:t>，用於設定文字</a:t>
            </a:r>
            <a:r>
              <a:rPr lang="zh-TW" altLang="en-US" sz="2000" dirty="0" smtClean="0">
                <a:solidFill>
                  <a:srgbClr val="FF0000"/>
                </a:solidFill>
              </a:rPr>
              <a:t>外觀</a:t>
            </a:r>
            <a:r>
              <a:rPr lang="zh-TW" altLang="en-US" sz="1600" dirty="0" smtClean="0"/>
              <a:t>、</a:t>
            </a:r>
            <a:r>
              <a:rPr lang="zh-TW" altLang="en-US" sz="2000" dirty="0" smtClean="0">
                <a:solidFill>
                  <a:srgbClr val="FF0000"/>
                </a:solidFill>
              </a:rPr>
              <a:t>排版</a:t>
            </a:r>
            <a:r>
              <a:rPr lang="zh-TW" altLang="en-US" sz="1600" dirty="0" smtClean="0"/>
              <a:t>等效果，例如陰影效果等，如此就無須再借助影像處理軟體也能在網頁中設計出文字陰影效果，既</a:t>
            </a:r>
            <a:r>
              <a:rPr lang="zh-TW" altLang="en-US" sz="2000" dirty="0" smtClean="0">
                <a:solidFill>
                  <a:srgbClr val="FF0000"/>
                </a:solidFill>
              </a:rPr>
              <a:t>增加</a:t>
            </a:r>
            <a:r>
              <a:rPr lang="zh-TW" altLang="en-US" sz="1600" dirty="0" smtClean="0"/>
              <a:t>網頁</a:t>
            </a:r>
            <a:r>
              <a:rPr lang="zh-TW" altLang="en-US" sz="2000" dirty="0" smtClean="0">
                <a:solidFill>
                  <a:srgbClr val="FF0000"/>
                </a:solidFill>
              </a:rPr>
              <a:t>文字多樣性</a:t>
            </a:r>
            <a:r>
              <a:rPr lang="zh-TW" altLang="en-US" sz="1600" dirty="0" smtClean="0"/>
              <a:t>，有能加快網頁瀏覽速度。</a:t>
            </a:r>
          </a:p>
          <a:p>
            <a:pPr algn="l" fontAlgn="base">
              <a:lnSpc>
                <a:spcPts val="2500"/>
              </a:lnSpc>
              <a:spcAft>
                <a:spcPct val="0"/>
              </a:spcAft>
              <a:buClr>
                <a:schemeClr val="folHlink"/>
              </a:buClr>
            </a:pPr>
            <a:r>
              <a:rPr lang="zh-TW" altLang="en-US" sz="1600" dirty="0" smtClean="0"/>
              <a:t>設定文字陰影，使用的是「</a:t>
            </a:r>
            <a:r>
              <a:rPr lang="en-US" altLang="zh-TW" sz="2000" dirty="0" smtClean="0">
                <a:solidFill>
                  <a:srgbClr val="FF0000"/>
                </a:solidFill>
              </a:rPr>
              <a:t>text-shadow</a:t>
            </a:r>
            <a:r>
              <a:rPr lang="zh-TW" altLang="en-US" sz="1600" dirty="0" smtClean="0"/>
              <a:t>」屬性，屬性值設定規則為「</a:t>
            </a:r>
            <a:r>
              <a:rPr lang="en-US" altLang="zh-TW" sz="2000" dirty="0" smtClean="0">
                <a:solidFill>
                  <a:srgbClr val="FF0000"/>
                </a:solidFill>
              </a:rPr>
              <a:t>x</a:t>
            </a:r>
            <a:r>
              <a:rPr lang="zh-TW" altLang="en-US" sz="2000" dirty="0" smtClean="0">
                <a:solidFill>
                  <a:srgbClr val="FF0000"/>
                </a:solidFill>
              </a:rPr>
              <a:t>方向偏移</a:t>
            </a:r>
            <a:r>
              <a:rPr lang="zh-TW" altLang="en-US" sz="1600" dirty="0" smtClean="0"/>
              <a:t>、</a:t>
            </a:r>
            <a:r>
              <a:rPr lang="en-US" altLang="zh-TW" sz="2000" dirty="0" smtClean="0">
                <a:solidFill>
                  <a:srgbClr val="FF0000"/>
                </a:solidFill>
              </a:rPr>
              <a:t>Y</a:t>
            </a:r>
            <a:r>
              <a:rPr lang="zh-TW" altLang="en-US" sz="2000" dirty="0" smtClean="0">
                <a:solidFill>
                  <a:srgbClr val="FF0000"/>
                </a:solidFill>
              </a:rPr>
              <a:t>方向偏移</a:t>
            </a:r>
            <a:r>
              <a:rPr lang="zh-TW" altLang="en-US" sz="1600" dirty="0" smtClean="0"/>
              <a:t>、</a:t>
            </a:r>
            <a:r>
              <a:rPr lang="zh-TW" altLang="en-US" sz="2000" dirty="0" smtClean="0">
                <a:solidFill>
                  <a:srgbClr val="FF0000"/>
                </a:solidFill>
              </a:rPr>
              <a:t>模糊半徑</a:t>
            </a:r>
            <a:r>
              <a:rPr lang="zh-TW" altLang="en-US" sz="1600" dirty="0" smtClean="0"/>
              <a:t>、</a:t>
            </a:r>
            <a:r>
              <a:rPr lang="zh-TW" altLang="en-US" sz="2000" dirty="0" smtClean="0">
                <a:solidFill>
                  <a:srgbClr val="FF0000"/>
                </a:solidFill>
              </a:rPr>
              <a:t>顏色</a:t>
            </a:r>
            <a:r>
              <a:rPr lang="zh-TW" altLang="en-US" sz="1600" dirty="0" smtClean="0"/>
              <a:t>」，顏色資訊可寫在前面，也可寫在後面。</a:t>
            </a:r>
          </a:p>
          <a:p>
            <a:pPr algn="l" fontAlgn="base">
              <a:spcAft>
                <a:spcPct val="0"/>
              </a:spcAft>
              <a:buClr>
                <a:schemeClr val="folHlink"/>
              </a:buClr>
            </a:pP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Step1. 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加入文字</a:t>
            </a:r>
          </a:p>
          <a:p>
            <a:pPr algn="l" fontAlgn="base">
              <a:spcAft>
                <a:spcPct val="0"/>
              </a:spcAft>
              <a:buClr>
                <a:schemeClr val="folHlink"/>
              </a:buClr>
            </a:pP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Step2. 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設定文字的值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2" action="ppaction://hlinksldjump"/>
            </a:endParaRPr>
          </a:p>
          <a:p>
            <a:pPr algn="l" fontAlgn="base">
              <a:spcAft>
                <a:spcPct val="0"/>
              </a:spcAft>
              <a:buClr>
                <a:schemeClr val="folHlink"/>
              </a:buClr>
            </a:pP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4" action="ppaction://hlinksldjump"/>
              </a:rPr>
              <a:t>Step3. 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4" action="ppaction://hlinksldjump"/>
              </a:rPr>
              <a:t>增加陰影效果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</a:endParaRPr>
          </a:p>
        </p:txBody>
      </p:sp>
      <p:sp>
        <p:nvSpPr>
          <p:cNvPr id="4" name="圓角化對角線角落矩形 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5" action="ppaction://hlinksldjump"/>
              </a:rPr>
              <a:t>回節首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Step1. </a:t>
            </a:r>
            <a:r>
              <a:rPr lang="zh-TW" altLang="en-US" sz="3200" smtClean="0"/>
              <a:t>加入文字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21506" name="Picture 2" descr="C:\!!Working\99.PPT\GR-H5C3JQ\Tif\Tif09\9-3-06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54636" y="1347614"/>
            <a:ext cx="4234729" cy="31760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Step2. </a:t>
            </a:r>
            <a:r>
              <a:rPr lang="zh-TW" altLang="en-US" sz="3200" smtClean="0"/>
              <a:t>設定文字的值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22530" name="Picture 2" descr="C:\!!Working\99.PPT\GR-H5C3JQ\Tif\Tif09\9-3-07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54636" y="1347614"/>
            <a:ext cx="4234729" cy="31760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en-US" altLang="zh-TW" dirty="0" smtClean="0"/>
              <a:t>9-1 </a:t>
            </a:r>
            <a:r>
              <a:rPr lang="zh-TW" altLang="en-US" dirty="0" smtClean="0"/>
              <a:t>為何要使用</a:t>
            </a:r>
            <a:r>
              <a:rPr lang="en-US" altLang="zh-TW" dirty="0" smtClean="0"/>
              <a:t>HTML5</a:t>
            </a:r>
            <a:r>
              <a:rPr lang="zh-TW" altLang="en-US" dirty="0" smtClean="0"/>
              <a:t>、</a:t>
            </a:r>
            <a:r>
              <a:rPr lang="en-US" altLang="zh-TW" dirty="0" smtClean="0"/>
              <a:t>CSS3</a:t>
            </a:r>
            <a:endParaRPr lang="zh-TW" altLang="en-US" dirty="0" smtClean="0"/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algn="l" fontAlgn="base" hangingPunct="0">
              <a:lnSpc>
                <a:spcPts val="2500"/>
              </a:lnSpc>
              <a:spcAft>
                <a:spcPct val="0"/>
              </a:spcAft>
              <a:buClr>
                <a:schemeClr val="folHlink"/>
              </a:buClr>
            </a:pPr>
            <a:r>
              <a:rPr lang="en-US" altLang="zh-TW" sz="2000" dirty="0" smtClean="0">
                <a:solidFill>
                  <a:srgbClr val="FF0000"/>
                </a:solidFill>
              </a:rPr>
              <a:t>HTML5</a:t>
            </a:r>
            <a:r>
              <a:rPr lang="zh-TW" altLang="en-US" sz="1600" dirty="0" smtClean="0"/>
              <a:t>可說是</a:t>
            </a:r>
            <a:r>
              <a:rPr lang="en-US" altLang="zh-TW" sz="1600" dirty="0" smtClean="0"/>
              <a:t>HTML</a:t>
            </a:r>
            <a:r>
              <a:rPr lang="zh-TW" altLang="en-US" sz="1600" dirty="0" smtClean="0"/>
              <a:t>版本的</a:t>
            </a:r>
            <a:r>
              <a:rPr lang="zh-TW" altLang="en-US" sz="2000" dirty="0" smtClean="0">
                <a:solidFill>
                  <a:srgbClr val="FF0000"/>
                </a:solidFill>
              </a:rPr>
              <a:t>更新</a:t>
            </a:r>
            <a:r>
              <a:rPr lang="zh-TW" altLang="en-US" sz="1600" dirty="0" smtClean="0"/>
              <a:t>與</a:t>
            </a:r>
            <a:r>
              <a:rPr lang="zh-TW" altLang="en-US" sz="2000" dirty="0" smtClean="0">
                <a:solidFill>
                  <a:srgbClr val="FF0000"/>
                </a:solidFill>
              </a:rPr>
              <a:t>加強</a:t>
            </a:r>
            <a:r>
              <a:rPr lang="zh-TW" altLang="en-US" sz="1600" dirty="0" smtClean="0"/>
              <a:t>，也是應行動裝置發展要求下的產物，對於網頁應用以及</a:t>
            </a:r>
            <a:r>
              <a:rPr lang="en-US" altLang="zh-TW" sz="1600" dirty="0" smtClean="0"/>
              <a:t>APP</a:t>
            </a:r>
            <a:r>
              <a:rPr lang="zh-TW" altLang="en-US" sz="1600" dirty="0" smtClean="0"/>
              <a:t>開發具有很好的應用性。總結</a:t>
            </a:r>
            <a:r>
              <a:rPr lang="en-US" altLang="zh-TW" sz="2000" dirty="0" smtClean="0">
                <a:solidFill>
                  <a:srgbClr val="FF0000"/>
                </a:solidFill>
              </a:rPr>
              <a:t>HTML5</a:t>
            </a:r>
            <a:r>
              <a:rPr lang="zh-TW" altLang="en-US" sz="2000" dirty="0" smtClean="0">
                <a:solidFill>
                  <a:srgbClr val="FF0000"/>
                </a:solidFill>
              </a:rPr>
              <a:t>的特性</a:t>
            </a:r>
            <a:r>
              <a:rPr lang="zh-TW" altLang="en-US" sz="1600" dirty="0" smtClean="0"/>
              <a:t>有以下幾點：</a:t>
            </a:r>
          </a:p>
          <a:p>
            <a:pPr marL="358775" indent="-358775" algn="l" fontAlgn="base" hangingPunct="0">
              <a:lnSpc>
                <a:spcPts val="2500"/>
              </a:lnSpc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n"/>
            </a:pPr>
            <a:r>
              <a:rPr lang="zh-TW" altLang="en-US" sz="2000" dirty="0" smtClean="0">
                <a:solidFill>
                  <a:srgbClr val="FF0000"/>
                </a:solidFill>
              </a:rPr>
              <a:t>更有意義的結構標籤</a:t>
            </a:r>
            <a:r>
              <a:rPr lang="zh-TW" altLang="en-US" sz="1600" dirty="0" smtClean="0"/>
              <a:t>。</a:t>
            </a:r>
            <a:r>
              <a:rPr lang="zh-TW" altLang="en-US" sz="2000" dirty="0" smtClean="0">
                <a:solidFill>
                  <a:srgbClr val="FF0000"/>
                </a:solidFill>
              </a:rPr>
              <a:t>增加</a:t>
            </a:r>
            <a:r>
              <a:rPr lang="zh-TW" altLang="en-US" sz="1600" dirty="0" smtClean="0"/>
              <a:t>了具有</a:t>
            </a:r>
            <a:r>
              <a:rPr lang="zh-TW" altLang="en-US" sz="2000" dirty="0" smtClean="0">
                <a:solidFill>
                  <a:srgbClr val="FF0000"/>
                </a:solidFill>
              </a:rPr>
              <a:t>結構意義</a:t>
            </a:r>
            <a:r>
              <a:rPr lang="zh-TW" altLang="en-US" sz="1600" dirty="0" smtClean="0"/>
              <a:t>的</a:t>
            </a:r>
            <a:r>
              <a:rPr lang="zh-TW" altLang="en-US" sz="2000" dirty="0" smtClean="0">
                <a:solidFill>
                  <a:srgbClr val="FF0000"/>
                </a:solidFill>
              </a:rPr>
              <a:t>標籤</a:t>
            </a:r>
            <a:r>
              <a:rPr lang="zh-TW" altLang="en-US" sz="1600" dirty="0" smtClean="0"/>
              <a:t>，例如「</a:t>
            </a:r>
            <a:r>
              <a:rPr lang="en-US" altLang="zh-TW" sz="1600" dirty="0" smtClean="0"/>
              <a:t>header</a:t>
            </a:r>
            <a:r>
              <a:rPr lang="zh-TW" altLang="en-US" sz="1600" dirty="0" smtClean="0"/>
              <a:t>」、「</a:t>
            </a:r>
            <a:r>
              <a:rPr lang="en-US" altLang="zh-TW" sz="1600" dirty="0" smtClean="0"/>
              <a:t>footer</a:t>
            </a:r>
            <a:r>
              <a:rPr lang="zh-TW" altLang="en-US" sz="1600" dirty="0" smtClean="0"/>
              <a:t>」、「</a:t>
            </a:r>
            <a:r>
              <a:rPr lang="en-US" altLang="zh-TW" sz="1600" dirty="0" smtClean="0"/>
              <a:t>article</a:t>
            </a:r>
            <a:r>
              <a:rPr lang="zh-TW" altLang="en-US" sz="1600" dirty="0" smtClean="0"/>
              <a:t>」等，</a:t>
            </a:r>
            <a:r>
              <a:rPr lang="zh-TW" altLang="en-US" sz="2000" dirty="0" smtClean="0">
                <a:solidFill>
                  <a:srgbClr val="FF0000"/>
                </a:solidFill>
              </a:rPr>
              <a:t>簡化</a:t>
            </a:r>
            <a:r>
              <a:rPr lang="zh-TW" altLang="en-US" sz="1600" dirty="0" smtClean="0"/>
              <a:t>了網頁</a:t>
            </a:r>
            <a:r>
              <a:rPr lang="zh-TW" altLang="en-US" sz="2000" dirty="0" smtClean="0">
                <a:solidFill>
                  <a:srgbClr val="FF0000"/>
                </a:solidFill>
              </a:rPr>
              <a:t>結構</a:t>
            </a:r>
            <a:r>
              <a:rPr lang="zh-TW" altLang="en-US" sz="1600" dirty="0" smtClean="0"/>
              <a:t>，並且為</a:t>
            </a:r>
            <a:r>
              <a:rPr lang="zh-TW" altLang="en-US" sz="2000" dirty="0" smtClean="0">
                <a:solidFill>
                  <a:srgbClr val="FF0000"/>
                </a:solidFill>
              </a:rPr>
              <a:t>網路搜尋</a:t>
            </a:r>
            <a:r>
              <a:rPr lang="zh-TW" altLang="en-US" sz="1600" dirty="0" smtClean="0"/>
              <a:t>以及</a:t>
            </a:r>
            <a:r>
              <a:rPr lang="zh-TW" altLang="en-US" sz="2000" dirty="0" smtClean="0">
                <a:solidFill>
                  <a:srgbClr val="FF0000"/>
                </a:solidFill>
              </a:rPr>
              <a:t>連結資料庫</a:t>
            </a:r>
            <a:r>
              <a:rPr lang="zh-TW" altLang="en-US" sz="1600" dirty="0" smtClean="0"/>
              <a:t>提供了更方便的應用。</a:t>
            </a:r>
          </a:p>
          <a:p>
            <a:pPr marL="358775" indent="-358775" algn="l" fontAlgn="base" hangingPunct="0">
              <a:lnSpc>
                <a:spcPts val="2500"/>
              </a:lnSpc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n"/>
            </a:pPr>
            <a:r>
              <a:rPr lang="zh-TW" altLang="en-US" sz="2000" dirty="0" smtClean="0">
                <a:solidFill>
                  <a:srgbClr val="FF0000"/>
                </a:solidFill>
              </a:rPr>
              <a:t>加快網頁瀏覽效率</a:t>
            </a:r>
            <a:r>
              <a:rPr lang="zh-TW" altLang="en-US" sz="1600" dirty="0" smtClean="0"/>
              <a:t>。憑藉</a:t>
            </a:r>
            <a:r>
              <a:rPr lang="zh-TW" altLang="en-US" sz="2000" dirty="0" smtClean="0">
                <a:solidFill>
                  <a:srgbClr val="FF0000"/>
                </a:solidFill>
              </a:rPr>
              <a:t>本地儲存</a:t>
            </a:r>
            <a:r>
              <a:rPr lang="zh-TW" altLang="en-US" sz="1600" dirty="0" smtClean="0"/>
              <a:t>特性，能將網頁內容儲存在電腦中，</a:t>
            </a:r>
            <a:r>
              <a:rPr lang="zh-TW" altLang="en-US" sz="2000" dirty="0" smtClean="0">
                <a:solidFill>
                  <a:srgbClr val="FF0000"/>
                </a:solidFill>
              </a:rPr>
              <a:t>提升</a:t>
            </a:r>
            <a:r>
              <a:rPr lang="zh-TW" altLang="en-US" sz="1600" dirty="0" smtClean="0"/>
              <a:t>網頁</a:t>
            </a:r>
            <a:r>
              <a:rPr lang="zh-TW" altLang="en-US" sz="2000" dirty="0" smtClean="0">
                <a:solidFill>
                  <a:srgbClr val="FF0000"/>
                </a:solidFill>
              </a:rPr>
              <a:t>瀏覽</a:t>
            </a:r>
            <a:r>
              <a:rPr lang="zh-TW" altLang="en-US" sz="1600" dirty="0" smtClean="0"/>
              <a:t>的</a:t>
            </a:r>
            <a:r>
              <a:rPr lang="zh-TW" altLang="en-US" sz="2000" dirty="0" smtClean="0">
                <a:solidFill>
                  <a:srgbClr val="FF0000"/>
                </a:solidFill>
              </a:rPr>
              <a:t>速度</a:t>
            </a:r>
            <a:r>
              <a:rPr lang="zh-TW" altLang="en-US" sz="1600" dirty="0" smtClean="0"/>
              <a:t>，並且能</a:t>
            </a:r>
            <a:r>
              <a:rPr lang="zh-TW" altLang="en-US" sz="2000" dirty="0" smtClean="0">
                <a:solidFill>
                  <a:srgbClr val="FF0000"/>
                </a:solidFill>
              </a:rPr>
              <a:t>保護隱私</a:t>
            </a:r>
            <a:r>
              <a:rPr lang="zh-TW" altLang="en-US" sz="1600" dirty="0" smtClean="0"/>
              <a:t>權。</a:t>
            </a:r>
          </a:p>
          <a:p>
            <a:pPr marL="358775" indent="-358775" algn="l" fontAlgn="base" hangingPunct="0">
              <a:lnSpc>
                <a:spcPts val="2500"/>
              </a:lnSpc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n"/>
            </a:pPr>
            <a:r>
              <a:rPr lang="zh-TW" altLang="en-US" sz="2000" dirty="0" smtClean="0">
                <a:solidFill>
                  <a:srgbClr val="FF0000"/>
                </a:solidFill>
              </a:rPr>
              <a:t>可相容更多裝置</a:t>
            </a:r>
            <a:r>
              <a:rPr lang="zh-TW" altLang="en-US" sz="1600" dirty="0" smtClean="0"/>
              <a:t>。</a:t>
            </a:r>
            <a:r>
              <a:rPr lang="en-US" altLang="zh-TW" sz="1600" dirty="0" smtClean="0"/>
              <a:t>HTML5</a:t>
            </a:r>
            <a:r>
              <a:rPr lang="zh-TW" altLang="en-US" sz="1600" dirty="0" smtClean="0"/>
              <a:t>提供了多種裝置的接口，如手機的相機等，更利於行動裝置的應用。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5076056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3" action="ppaction://hlinksldjump"/>
              </a:rPr>
              <a:t>下一節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7" name="圓角化對角線角落矩形 6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4" action="ppaction://hlinksldjump"/>
              </a:rPr>
              <a:t>回目錄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8" name="圓角化對角線角落矩形 7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Step3. </a:t>
            </a:r>
            <a:r>
              <a:rPr lang="zh-TW" altLang="en-US" sz="3200" smtClean="0"/>
              <a:t>增加陰影效果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23554" name="Picture 2" descr="C:\!!Working\99.PPT\GR-H5C3JQ\Tif\Tif09\9-3-08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54636" y="1347614"/>
            <a:ext cx="4234729" cy="31760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en-US" altLang="zh-TW" dirty="0" smtClean="0"/>
              <a:t>9-3-3 </a:t>
            </a:r>
            <a:r>
              <a:rPr lang="zh-TW" altLang="en-US" dirty="0" smtClean="0"/>
              <a:t>邊框效果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>
          <a:xfrm>
            <a:off x="457200" y="1344167"/>
            <a:ext cx="8229600" cy="3171799"/>
          </a:xfrm>
        </p:spPr>
        <p:txBody>
          <a:bodyPr vert="horz" lIns="91440" tIns="45720" rIns="91440" bIns="45720" rtlCol="0">
            <a:noAutofit/>
          </a:bodyPr>
          <a:lstStyle/>
          <a:p>
            <a:pPr algn="l"/>
            <a:r>
              <a:rPr lang="zh-TW" altLang="en-US" sz="1600" dirty="0" smtClean="0"/>
              <a:t>要在網頁中插入一張</a:t>
            </a:r>
            <a:r>
              <a:rPr lang="zh-TW" altLang="en-US" sz="2000" dirty="0" smtClean="0">
                <a:solidFill>
                  <a:srgbClr val="FF0000"/>
                </a:solidFill>
              </a:rPr>
              <a:t>圓角圖片</a:t>
            </a:r>
            <a:r>
              <a:rPr lang="zh-TW" altLang="en-US" sz="1600" dirty="0" smtClean="0"/>
              <a:t>，使用</a:t>
            </a:r>
            <a:r>
              <a:rPr lang="en-US" altLang="zh-TW" sz="1600" dirty="0" smtClean="0"/>
              <a:t>CSS3</a:t>
            </a:r>
            <a:r>
              <a:rPr lang="zh-TW" altLang="en-US" sz="1600" dirty="0" smtClean="0"/>
              <a:t>就能輕易完成，除此以外，還可加入陰影或者使用影像作為邊框效果。</a:t>
            </a:r>
          </a:p>
          <a:p>
            <a:pPr algn="l"/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Step1. 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設定圓角屬性</a:t>
            </a:r>
          </a:p>
          <a:p>
            <a:pPr algn="l"/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Step2.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增加陰影效果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</a:endParaRPr>
          </a:p>
        </p:txBody>
      </p:sp>
      <p:sp>
        <p:nvSpPr>
          <p:cNvPr id="4" name="圓角化對角線角落矩形 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4" action="ppaction://hlinksldjump"/>
              </a:rPr>
              <a:t>回節首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Step1. </a:t>
            </a:r>
            <a:r>
              <a:rPr lang="zh-TW" altLang="en-US" sz="3200" smtClean="0"/>
              <a:t>設定圓角屬性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24578" name="Picture 2" descr="C:\!!Working\99.PPT\GR-H5C3JQ\Tif\Tif09\9-3-09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54636" y="1347614"/>
            <a:ext cx="4234729" cy="31760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dirty="0" smtClean="0"/>
              <a:t>Step2. </a:t>
            </a:r>
            <a:r>
              <a:rPr lang="zh-TW" altLang="en-US" sz="3200" dirty="0" smtClean="0"/>
              <a:t>增加陰影效果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25602" name="Picture 2" descr="C:\!!Working\99.PPT\GR-H5C3JQ\Tif\Tif09\9-3-10b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85743" y="1347614"/>
            <a:ext cx="4234729" cy="3176047"/>
          </a:xfrm>
          <a:prstGeom prst="rect">
            <a:avLst/>
          </a:prstGeom>
          <a:noFill/>
        </p:spPr>
      </p:pic>
      <p:pic>
        <p:nvPicPr>
          <p:cNvPr id="25603" name="Picture 3" descr="C:\!!Working\99.PPT\GR-H5C3JQ\Tif\Tif09\9-3-10a.t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1347614"/>
            <a:ext cx="4234729" cy="31760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en-US" altLang="zh-TW" smtClean="0"/>
              <a:t>9-3-4 </a:t>
            </a:r>
            <a:r>
              <a:rPr lang="zh-TW" altLang="en-US" smtClean="0"/>
              <a:t>多欄排版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>
          <a:xfrm>
            <a:off x="457200" y="1344167"/>
            <a:ext cx="8229600" cy="3099791"/>
          </a:xfrm>
        </p:spPr>
        <p:txBody>
          <a:bodyPr vert="horz" lIns="91440" tIns="45720" rIns="91440" bIns="45720" rtlCol="0">
            <a:noAutofit/>
          </a:bodyPr>
          <a:lstStyle/>
          <a:p>
            <a:pPr algn="l" fontAlgn="base">
              <a:lnSpc>
                <a:spcPts val="2500"/>
              </a:lnSpc>
              <a:spcAft>
                <a:spcPct val="0"/>
              </a:spcAft>
              <a:buClr>
                <a:schemeClr val="folHlink"/>
              </a:buClr>
            </a:pPr>
            <a:r>
              <a:rPr lang="zh-TW" altLang="en-US" sz="1600" dirty="0" smtClean="0"/>
              <a:t>在網頁</a:t>
            </a:r>
            <a:r>
              <a:rPr lang="zh-TW" altLang="en-US" sz="2000" dirty="0" smtClean="0">
                <a:solidFill>
                  <a:srgbClr val="FF0000"/>
                </a:solidFill>
              </a:rPr>
              <a:t>布局</a:t>
            </a:r>
            <a:r>
              <a:rPr lang="zh-TW" altLang="en-US" sz="1600" dirty="0" smtClean="0"/>
              <a:t>中，以</a:t>
            </a:r>
            <a:r>
              <a:rPr lang="zh-TW" altLang="en-US" sz="2000" dirty="0" smtClean="0">
                <a:solidFill>
                  <a:srgbClr val="FF0000"/>
                </a:solidFill>
              </a:rPr>
              <a:t>欄為單位</a:t>
            </a:r>
            <a:r>
              <a:rPr lang="zh-TW" altLang="en-US" sz="1600" dirty="0" smtClean="0"/>
              <a:t>劃分區塊的方式</a:t>
            </a:r>
            <a:r>
              <a:rPr lang="zh-TW" altLang="en-US" sz="2000" dirty="0" smtClean="0">
                <a:solidFill>
                  <a:srgbClr val="FF0000"/>
                </a:solidFill>
              </a:rPr>
              <a:t>比較常見</a:t>
            </a:r>
            <a:r>
              <a:rPr lang="zh-TW" altLang="en-US" sz="1600" dirty="0" smtClean="0"/>
              <a:t>，透過</a:t>
            </a:r>
            <a:r>
              <a:rPr lang="en-US" altLang="zh-TW" sz="2000" dirty="0" smtClean="0">
                <a:solidFill>
                  <a:srgbClr val="FF0000"/>
                </a:solidFill>
              </a:rPr>
              <a:t>CSS3</a:t>
            </a:r>
            <a:r>
              <a:rPr lang="zh-TW" altLang="en-US" sz="1600" dirty="0" smtClean="0"/>
              <a:t>的</a:t>
            </a:r>
            <a:r>
              <a:rPr lang="zh-TW" altLang="en-US" sz="2000" dirty="0" smtClean="0">
                <a:solidFill>
                  <a:srgbClr val="FF0000"/>
                </a:solidFill>
              </a:rPr>
              <a:t>多欄排版屬性</a:t>
            </a:r>
            <a:r>
              <a:rPr lang="zh-TW" altLang="en-US" sz="1600" dirty="0" smtClean="0"/>
              <a:t>，可輕易地將區塊劃分為多個欄位，在網頁內容排版時，也會經常使用，例如將較多文字劃分為多欄，更利於閱讀。</a:t>
            </a:r>
          </a:p>
          <a:p>
            <a:pPr algn="l" fontAlgn="base">
              <a:lnSpc>
                <a:spcPts val="2500"/>
              </a:lnSpc>
              <a:spcAft>
                <a:spcPct val="0"/>
              </a:spcAft>
              <a:buClr>
                <a:schemeClr val="folHlink"/>
              </a:buClr>
            </a:pP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Step1.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設定欄數、欄距、分隔線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</a:endParaRPr>
          </a:p>
        </p:txBody>
      </p:sp>
      <p:sp>
        <p:nvSpPr>
          <p:cNvPr id="4" name="圓角化對角線角落矩形 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3" action="ppaction://hlinksldjump"/>
              </a:rPr>
              <a:t>回節首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Step1.</a:t>
            </a:r>
            <a:r>
              <a:rPr lang="zh-TW" altLang="en-US" sz="3200" smtClean="0"/>
              <a:t>設定欄數、欄距、分隔線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26626" name="Picture 2" descr="C:\!!Working\99.PPT\GR-H5C3JQ\Tif\Tif09\9-3-11b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339919"/>
            <a:ext cx="4234729" cy="3176047"/>
          </a:xfrm>
          <a:prstGeom prst="rect">
            <a:avLst/>
          </a:prstGeom>
          <a:noFill/>
        </p:spPr>
      </p:pic>
      <p:pic>
        <p:nvPicPr>
          <p:cNvPr id="26627" name="Picture 3" descr="C:\!!Working\99.PPT\GR-H5C3JQ\Tif\Tif09\9-3-11a.t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1339919"/>
            <a:ext cx="4234729" cy="31760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en-US" altLang="zh-TW" dirty="0" smtClean="0"/>
              <a:t>9-3-5 </a:t>
            </a:r>
            <a:r>
              <a:rPr lang="zh-TW" altLang="en-US" dirty="0" smtClean="0"/>
              <a:t>輕鬆設計動畫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>
          <a:xfrm>
            <a:off x="457200" y="1344167"/>
            <a:ext cx="8229600" cy="3099791"/>
          </a:xfrm>
        </p:spPr>
        <p:txBody>
          <a:bodyPr vert="horz" lIns="91440" tIns="45720" rIns="91440" bIns="45720" rtlCol="0">
            <a:noAutofit/>
          </a:bodyPr>
          <a:lstStyle/>
          <a:p>
            <a:pPr algn="l" fontAlgn="base">
              <a:lnSpc>
                <a:spcPts val="2500"/>
              </a:lnSpc>
              <a:spcAft>
                <a:spcPct val="0"/>
              </a:spcAft>
              <a:buClr>
                <a:schemeClr val="folHlink"/>
              </a:buClr>
            </a:pPr>
            <a:r>
              <a:rPr lang="en-US" altLang="zh-TW" sz="2000" dirty="0" smtClean="0">
                <a:solidFill>
                  <a:srgbClr val="FF0000"/>
                </a:solidFill>
              </a:rPr>
              <a:t>CSS3</a:t>
            </a:r>
            <a:r>
              <a:rPr lang="zh-TW" altLang="en-US" sz="1600" dirty="0" smtClean="0"/>
              <a:t>提供了</a:t>
            </a:r>
            <a:r>
              <a:rPr lang="zh-TW" altLang="en-US" sz="2000" dirty="0" smtClean="0">
                <a:solidFill>
                  <a:srgbClr val="FF0000"/>
                </a:solidFill>
              </a:rPr>
              <a:t>可設計動畫</a:t>
            </a:r>
            <a:r>
              <a:rPr lang="zh-TW" altLang="en-US" sz="1600" dirty="0" smtClean="0"/>
              <a:t>的</a:t>
            </a:r>
            <a:r>
              <a:rPr lang="zh-TW" altLang="en-US" sz="2000" dirty="0" smtClean="0">
                <a:solidFill>
                  <a:srgbClr val="FF0000"/>
                </a:solidFill>
              </a:rPr>
              <a:t>屬性</a:t>
            </a:r>
            <a:r>
              <a:rPr lang="zh-TW" altLang="en-US" sz="1600" dirty="0" smtClean="0"/>
              <a:t>，讓網頁內容動起來，替代了以往使用</a:t>
            </a:r>
            <a:r>
              <a:rPr lang="en-US" altLang="zh-TW" sz="1600" dirty="0" smtClean="0"/>
              <a:t>Flash</a:t>
            </a:r>
            <a:r>
              <a:rPr lang="zh-TW" altLang="en-US" sz="1600" dirty="0" smtClean="0"/>
              <a:t>或者書寫複雜的</a:t>
            </a:r>
            <a:r>
              <a:rPr lang="en-US" altLang="zh-TW" sz="1600" dirty="0" smtClean="0"/>
              <a:t>javascript</a:t>
            </a:r>
            <a:r>
              <a:rPr lang="zh-TW" altLang="en-US" sz="1600" dirty="0" smtClean="0"/>
              <a:t>程式碼的做法。</a:t>
            </a:r>
            <a:r>
              <a:rPr lang="en-US" altLang="zh-TW" sz="1600" dirty="0" smtClean="0"/>
              <a:t>CSS3</a:t>
            </a:r>
            <a:r>
              <a:rPr lang="zh-TW" altLang="en-US" sz="2000" dirty="0" smtClean="0">
                <a:solidFill>
                  <a:srgbClr val="FF0000"/>
                </a:solidFill>
              </a:rPr>
              <a:t>動畫效果</a:t>
            </a:r>
            <a:r>
              <a:rPr lang="zh-TW" altLang="en-US" sz="1600" dirty="0" smtClean="0"/>
              <a:t>有兩種，一種是</a:t>
            </a:r>
            <a:r>
              <a:rPr lang="zh-TW" altLang="en-US" sz="2000" dirty="0" smtClean="0">
                <a:solidFill>
                  <a:srgbClr val="FF0000"/>
                </a:solidFill>
              </a:rPr>
              <a:t>過渡</a:t>
            </a:r>
            <a:r>
              <a:rPr lang="zh-TW" altLang="en-US" sz="1600" dirty="0" smtClean="0"/>
              <a:t>，另一種是</a:t>
            </a:r>
            <a:r>
              <a:rPr lang="zh-TW" altLang="en-US" sz="2000" dirty="0" smtClean="0">
                <a:solidFill>
                  <a:srgbClr val="FF0000"/>
                </a:solidFill>
              </a:rPr>
              <a:t>實際的動畫</a:t>
            </a:r>
            <a:r>
              <a:rPr lang="zh-TW" altLang="en-US" sz="1600" dirty="0" smtClean="0"/>
              <a:t>，另外還有</a:t>
            </a:r>
            <a:r>
              <a:rPr lang="en-US" altLang="zh-TW" sz="1600" dirty="0" smtClean="0"/>
              <a:t>CSS3</a:t>
            </a:r>
            <a:r>
              <a:rPr lang="zh-TW" altLang="en-US" sz="1600" dirty="0" smtClean="0"/>
              <a:t>的轉變功能，即</a:t>
            </a:r>
            <a:r>
              <a:rPr lang="zh-TW" altLang="en-US" sz="2000" dirty="0" smtClean="0">
                <a:solidFill>
                  <a:srgbClr val="FF0000"/>
                </a:solidFill>
              </a:rPr>
              <a:t>旋轉</a:t>
            </a:r>
            <a:r>
              <a:rPr lang="zh-TW" altLang="en-US" sz="1600" dirty="0" smtClean="0"/>
              <a:t>、</a:t>
            </a:r>
            <a:r>
              <a:rPr lang="zh-TW" altLang="en-US" sz="2000" dirty="0" smtClean="0">
                <a:solidFill>
                  <a:srgbClr val="FF0000"/>
                </a:solidFill>
              </a:rPr>
              <a:t>移動</a:t>
            </a:r>
            <a:r>
              <a:rPr lang="zh-TW" altLang="en-US" sz="1600" dirty="0" smtClean="0"/>
              <a:t>、</a:t>
            </a:r>
            <a:r>
              <a:rPr lang="zh-TW" altLang="en-US" sz="2000" dirty="0" smtClean="0">
                <a:solidFill>
                  <a:srgbClr val="FF0000"/>
                </a:solidFill>
              </a:rPr>
              <a:t>縮放</a:t>
            </a:r>
            <a:r>
              <a:rPr lang="zh-TW" altLang="en-US" sz="1600" dirty="0" smtClean="0"/>
              <a:t>、</a:t>
            </a:r>
            <a:r>
              <a:rPr lang="zh-TW" altLang="en-US" sz="2000" dirty="0" smtClean="0">
                <a:solidFill>
                  <a:srgbClr val="FF0000"/>
                </a:solidFill>
              </a:rPr>
              <a:t>傾斜</a:t>
            </a:r>
            <a:r>
              <a:rPr lang="zh-TW" altLang="en-US" sz="1600" dirty="0" smtClean="0"/>
              <a:t>。</a:t>
            </a:r>
          </a:p>
          <a:p>
            <a:pPr algn="l" fontAlgn="base">
              <a:spcAft>
                <a:spcPct val="0"/>
              </a:spcAft>
              <a:buClr>
                <a:schemeClr val="folHlink"/>
              </a:buClr>
            </a:pP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Step1. 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插入圖片</a:t>
            </a:r>
          </a:p>
          <a:p>
            <a:pPr algn="l" fontAlgn="base">
              <a:spcAft>
                <a:spcPct val="0"/>
              </a:spcAft>
              <a:buClr>
                <a:schemeClr val="folHlink"/>
              </a:buClr>
            </a:pP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Step2. 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設定圖片的值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2" action="ppaction://hlinksldjump"/>
            </a:endParaRPr>
          </a:p>
          <a:p>
            <a:pPr algn="l" fontAlgn="base">
              <a:spcAft>
                <a:spcPct val="0"/>
              </a:spcAft>
              <a:buClr>
                <a:schemeClr val="folHlink"/>
              </a:buClr>
            </a:pP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4" action="ppaction://hlinksldjump"/>
              </a:rPr>
              <a:t>Step3. 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4" action="ppaction://hlinksldjump"/>
              </a:rPr>
              <a:t>設定圖片寬度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2" action="ppaction://hlinksldjump"/>
            </a:endParaRPr>
          </a:p>
          <a:p>
            <a:pPr algn="l" fontAlgn="base">
              <a:spcAft>
                <a:spcPct val="0"/>
              </a:spcAft>
              <a:buClr>
                <a:schemeClr val="folHlink"/>
              </a:buClr>
            </a:pP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5" action="ppaction://hlinksldjump"/>
              </a:rPr>
              <a:t>Step4. 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5" action="ppaction://hlinksldjump"/>
              </a:rPr>
              <a:t>設定圖片擺放效果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2" action="ppaction://hlinksldjump"/>
            </a:endParaRPr>
          </a:p>
          <a:p>
            <a:pPr algn="l" fontAlgn="base">
              <a:spcAft>
                <a:spcPct val="0"/>
              </a:spcAft>
              <a:buClr>
                <a:schemeClr val="folHlink"/>
              </a:buClr>
            </a:pP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6" action="ppaction://hlinksldjump"/>
              </a:rPr>
              <a:t>Step5. 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6" action="ppaction://hlinksldjump"/>
              </a:rPr>
              <a:t>設定圖片動畫最終效果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2" action="ppaction://hlinksldjump"/>
            </a:endParaRPr>
          </a:p>
          <a:p>
            <a:pPr algn="l" fontAlgn="base">
              <a:spcAft>
                <a:spcPct val="0"/>
              </a:spcAft>
              <a:buClr>
                <a:schemeClr val="folHlink"/>
              </a:buClr>
            </a:pP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7" action="ppaction://hlinksldjump"/>
              </a:rPr>
              <a:t>Step6.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7" action="ppaction://hlinksldjump"/>
              </a:rPr>
              <a:t>設定產生過渡的屬性以及時間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</a:endParaRPr>
          </a:p>
        </p:txBody>
      </p:sp>
      <p:sp>
        <p:nvSpPr>
          <p:cNvPr id="4" name="圓角化對角線角落矩形 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8" action="ppaction://hlinksldjump"/>
              </a:rPr>
              <a:t>回節首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dirty="0" smtClean="0"/>
              <a:t>Step1. </a:t>
            </a:r>
            <a:r>
              <a:rPr lang="zh-TW" altLang="en-US" sz="3200" dirty="0" smtClean="0"/>
              <a:t>插入圖片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27650" name="Picture 2" descr="C:\!!Working\99.PPT\GR-H5C3JQ\Tif\Tif09\9-3-13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54636" y="1347614"/>
            <a:ext cx="4234729" cy="31760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Step2. </a:t>
            </a:r>
            <a:r>
              <a:rPr lang="zh-TW" altLang="en-US" sz="3200" smtClean="0"/>
              <a:t>設定圖片的值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28674" name="Picture 2" descr="C:\!!Working\99.PPT\GR-H5C3JQ\Tif\Tif09\9-3-14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54636" y="1347614"/>
            <a:ext cx="4234729" cy="31760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Step3. </a:t>
            </a:r>
            <a:r>
              <a:rPr lang="zh-TW" altLang="en-US" sz="3200" smtClean="0"/>
              <a:t>設定圖片寬度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29698" name="Picture 2" descr="C:\!!Working\99.PPT\GR-H5C3JQ\Tif\Tif09\9-3-15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54636" y="1347614"/>
            <a:ext cx="4234729" cy="31760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536" y="349996"/>
            <a:ext cx="8352928" cy="857250"/>
          </a:xfrm>
        </p:spPr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en-US" altLang="zh-TW" dirty="0" smtClean="0"/>
              <a:t>9-1 </a:t>
            </a:r>
            <a:r>
              <a:rPr lang="zh-TW" altLang="en-US" dirty="0" smtClean="0"/>
              <a:t>為何要使用</a:t>
            </a:r>
            <a:r>
              <a:rPr lang="en-US" altLang="zh-TW" dirty="0" smtClean="0"/>
              <a:t>HTML5</a:t>
            </a:r>
            <a:r>
              <a:rPr lang="zh-TW" altLang="en-US" dirty="0" smtClean="0"/>
              <a:t>、</a:t>
            </a:r>
            <a:r>
              <a:rPr lang="en-US" altLang="zh-TW" dirty="0" smtClean="0"/>
              <a:t>CSS3</a:t>
            </a:r>
            <a:r>
              <a:rPr lang="zh-TW" altLang="en-US" dirty="0" smtClean="0"/>
              <a:t>（續）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marL="358775" indent="-358775" algn="l" fontAlgn="base" hangingPunct="0">
              <a:lnSpc>
                <a:spcPts val="2500"/>
              </a:lnSpc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n"/>
            </a:pPr>
            <a:r>
              <a:rPr lang="zh-TW" altLang="en-US" sz="2000" dirty="0" smtClean="0">
                <a:solidFill>
                  <a:srgbClr val="FF0000"/>
                </a:solidFill>
              </a:rPr>
              <a:t>更容易分享網頁內容</a:t>
            </a:r>
            <a:r>
              <a:rPr lang="zh-TW" altLang="en-US" sz="1600" dirty="0" smtClean="0"/>
              <a:t>。目前許多人都會使用</a:t>
            </a:r>
            <a:r>
              <a:rPr lang="en-US" altLang="zh-TW" sz="1600" dirty="0" err="1" smtClean="0"/>
              <a:t>facebook</a:t>
            </a:r>
            <a:r>
              <a:rPr lang="zh-TW" altLang="en-US" sz="1600" dirty="0" smtClean="0"/>
              <a:t>、</a:t>
            </a:r>
            <a:r>
              <a:rPr lang="en-US" altLang="zh-TW" sz="1600" dirty="0" smtClean="0"/>
              <a:t>twitter</a:t>
            </a:r>
            <a:r>
              <a:rPr lang="zh-TW" altLang="en-US" sz="1600" dirty="0" smtClean="0"/>
              <a:t>等社交工具，使用</a:t>
            </a:r>
            <a:r>
              <a:rPr lang="en-US" altLang="zh-TW" sz="1600" dirty="0" smtClean="0"/>
              <a:t>HTML5</a:t>
            </a:r>
            <a:r>
              <a:rPr lang="zh-TW" altLang="en-US" sz="1600" dirty="0" smtClean="0"/>
              <a:t>建立網站，能輕易將網頁內容推播到社交網站，進行分享。</a:t>
            </a:r>
          </a:p>
          <a:p>
            <a:pPr marL="358775" indent="-358775" algn="l" fontAlgn="base" hangingPunct="0">
              <a:lnSpc>
                <a:spcPts val="2500"/>
              </a:lnSpc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n"/>
            </a:pPr>
            <a:r>
              <a:rPr lang="zh-TW" altLang="en-US" sz="2000" dirty="0" smtClean="0">
                <a:solidFill>
                  <a:srgbClr val="FF0000"/>
                </a:solidFill>
              </a:rPr>
              <a:t>減少擴充元件依賴，輕易插入多媒體內容</a:t>
            </a:r>
            <a:r>
              <a:rPr lang="zh-TW" altLang="en-US" sz="1600" dirty="0" smtClean="0"/>
              <a:t>。以往設計網頁時，要插入</a:t>
            </a:r>
            <a:r>
              <a:rPr lang="en-US" altLang="zh-TW" sz="1600" dirty="0" smtClean="0"/>
              <a:t>Flash</a:t>
            </a:r>
            <a:r>
              <a:rPr lang="zh-TW" altLang="en-US" sz="1600" dirty="0" smtClean="0"/>
              <a:t>動畫或者視訊檔案，必須借助擴充元件，但是</a:t>
            </a:r>
            <a:r>
              <a:rPr lang="en-US" altLang="zh-TW" sz="2000" dirty="0" smtClean="0">
                <a:solidFill>
                  <a:srgbClr val="FF0000"/>
                </a:solidFill>
              </a:rPr>
              <a:t>HTML5</a:t>
            </a:r>
            <a:r>
              <a:rPr lang="zh-TW" altLang="en-US" sz="2000" dirty="0" smtClean="0">
                <a:solidFill>
                  <a:srgbClr val="FF0000"/>
                </a:solidFill>
              </a:rPr>
              <a:t>只要使用</a:t>
            </a:r>
            <a:r>
              <a:rPr lang="zh-TW" altLang="en-US" sz="1600" dirty="0" smtClean="0"/>
              <a:t>一個</a:t>
            </a:r>
            <a:r>
              <a:rPr lang="zh-TW" altLang="en-US" sz="2000" dirty="0" smtClean="0">
                <a:solidFill>
                  <a:srgbClr val="FF0000"/>
                </a:solidFill>
              </a:rPr>
              <a:t>標籤</a:t>
            </a:r>
            <a:r>
              <a:rPr lang="zh-TW" altLang="en-US" sz="1600" dirty="0" smtClean="0"/>
              <a:t>即可完成，只要瀏覽器支援，就無須特別安裝擴充元件，也能正常瀏覽。</a:t>
            </a:r>
          </a:p>
          <a:p>
            <a:pPr marL="358775" indent="-358775" algn="l" fontAlgn="base" hangingPunct="0">
              <a:lnSpc>
                <a:spcPts val="2500"/>
              </a:lnSpc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n"/>
            </a:pPr>
            <a:r>
              <a:rPr lang="zh-TW" altLang="en-US" sz="2000" dirty="0" smtClean="0">
                <a:solidFill>
                  <a:srgbClr val="FF0000"/>
                </a:solidFill>
              </a:rPr>
              <a:t>可設計更精彩的視覺效果</a:t>
            </a:r>
            <a:r>
              <a:rPr lang="zh-TW" altLang="en-US" sz="1600" dirty="0" smtClean="0"/>
              <a:t>。透過</a:t>
            </a:r>
            <a:r>
              <a:rPr lang="en-US" altLang="zh-TW" sz="1600" dirty="0" smtClean="0"/>
              <a:t>HTML5</a:t>
            </a:r>
            <a:r>
              <a:rPr lang="zh-TW" altLang="en-US" sz="1600" dirty="0" smtClean="0"/>
              <a:t>標籤，可插入畫布，直接繪製圖形，搭配</a:t>
            </a:r>
            <a:r>
              <a:rPr lang="en-US" altLang="zh-TW" sz="1600" dirty="0" smtClean="0"/>
              <a:t>CSS3</a:t>
            </a:r>
            <a:r>
              <a:rPr lang="zh-TW" altLang="en-US" sz="1600" dirty="0" smtClean="0"/>
              <a:t>還可設計出完美的</a:t>
            </a:r>
            <a:r>
              <a:rPr lang="en-US" altLang="zh-TW" sz="1600" dirty="0" smtClean="0"/>
              <a:t>3D</a:t>
            </a:r>
            <a:r>
              <a:rPr lang="zh-TW" altLang="en-US" sz="1600" dirty="0" smtClean="0"/>
              <a:t>效果。</a:t>
            </a:r>
            <a:br>
              <a:rPr lang="zh-TW" altLang="en-US" sz="1600" dirty="0" smtClean="0"/>
            </a:b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圖： </a:t>
            </a: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HTML5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網站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7" name="圓角化對角線角落矩形 6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4" action="ppaction://hlinksldjump"/>
              </a:rPr>
              <a:t>回目錄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8" name="圓角化對角線角落矩形 7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Step4. </a:t>
            </a:r>
            <a:r>
              <a:rPr lang="zh-TW" altLang="en-US" sz="3200" smtClean="0"/>
              <a:t>設定圖片擺放效果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30722" name="Picture 2" descr="C:\!!Working\99.PPT\GR-H5C3JQ\Tif\Tif09\9-3-16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54636" y="1347614"/>
            <a:ext cx="4234729" cy="31760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Step5. </a:t>
            </a:r>
            <a:r>
              <a:rPr lang="zh-TW" altLang="en-US" sz="3200" smtClean="0"/>
              <a:t>設定圖片動畫最終效果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31746" name="Picture 2" descr="C:\!!Working\99.PPT\GR-H5C3JQ\Tif\Tif09\9-3-17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1347614"/>
            <a:ext cx="4234729" cy="31760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Step6.</a:t>
            </a:r>
            <a:r>
              <a:rPr lang="zh-TW" altLang="en-US" sz="3200" smtClean="0"/>
              <a:t>設定產生過渡的屬性以及時間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32770" name="Picture 2" descr="C:\!!Working\99.PPT\GR-H5C3JQ\Tif\Tif09\9-3-18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54636" y="1347614"/>
            <a:ext cx="4234729" cy="31760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en-US" altLang="zh-TW" smtClean="0"/>
              <a:t>HTML5</a:t>
            </a:r>
            <a:r>
              <a:rPr lang="zh-TW" altLang="en-US" smtClean="0"/>
              <a:t>網站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回前頁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1026" name="Picture 2" descr="C:\!!Working\99.PPT\GR-H5C3JQ\Tif\Tif09\9-1-01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54636" y="1347614"/>
            <a:ext cx="4234729" cy="31760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en-US" altLang="zh-TW" smtClean="0"/>
              <a:t>9-2 </a:t>
            </a:r>
            <a:r>
              <a:rPr lang="zh-TW" altLang="en-US" smtClean="0"/>
              <a:t>探索新的</a:t>
            </a:r>
            <a:r>
              <a:rPr lang="en-US" altLang="zh-TW" smtClean="0"/>
              <a:t>HTML5</a:t>
            </a:r>
            <a:r>
              <a:rPr lang="zh-TW" altLang="en-US" smtClean="0"/>
              <a:t>元素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>
          <a:xfrm>
            <a:off x="457200" y="1344167"/>
            <a:ext cx="8229600" cy="2667743"/>
          </a:xfrm>
        </p:spPr>
        <p:txBody>
          <a:bodyPr vert="horz" lIns="91440" tIns="45720" rIns="91440" bIns="45720" rtlCol="0">
            <a:noAutofit/>
          </a:bodyPr>
          <a:lstStyle/>
          <a:p>
            <a:pPr algn="l" fontAlgn="base" hangingPunct="0">
              <a:lnSpc>
                <a:spcPts val="2500"/>
              </a:lnSpc>
              <a:spcAft>
                <a:spcPct val="0"/>
              </a:spcAft>
              <a:buClr>
                <a:schemeClr val="folHlink"/>
              </a:buClr>
            </a:pPr>
            <a:r>
              <a:rPr lang="en-US" altLang="zh-TW" sz="2000" dirty="0" smtClean="0">
                <a:solidFill>
                  <a:srgbClr val="FF0000"/>
                </a:solidFill>
              </a:rPr>
              <a:t>HTML5</a:t>
            </a:r>
            <a:r>
              <a:rPr lang="zh-TW" altLang="en-US" sz="1600" dirty="0" smtClean="0"/>
              <a:t>主要有兩方面突出的功能，一種是</a:t>
            </a:r>
            <a:r>
              <a:rPr lang="zh-TW" altLang="en-US" sz="2000" dirty="0" smtClean="0">
                <a:solidFill>
                  <a:srgbClr val="FF0000"/>
                </a:solidFill>
              </a:rPr>
              <a:t>設計</a:t>
            </a:r>
            <a:r>
              <a:rPr lang="zh-TW" altLang="en-US" sz="1600" dirty="0" smtClean="0"/>
              <a:t>的</a:t>
            </a:r>
            <a:r>
              <a:rPr lang="zh-TW" altLang="en-US" sz="2000" dirty="0" smtClean="0">
                <a:solidFill>
                  <a:srgbClr val="FF0000"/>
                </a:solidFill>
              </a:rPr>
              <a:t>便利</a:t>
            </a:r>
            <a:r>
              <a:rPr lang="zh-TW" altLang="en-US" sz="1600" dirty="0" smtClean="0"/>
              <a:t>性，提供了</a:t>
            </a:r>
            <a:r>
              <a:rPr lang="zh-TW" altLang="en-US" sz="2000" dirty="0" smtClean="0">
                <a:solidFill>
                  <a:srgbClr val="FF0000"/>
                </a:solidFill>
              </a:rPr>
              <a:t>結構性</a:t>
            </a:r>
            <a:r>
              <a:rPr lang="zh-TW" altLang="en-US" sz="1600" dirty="0" smtClean="0"/>
              <a:t>的</a:t>
            </a:r>
            <a:r>
              <a:rPr lang="zh-TW" altLang="en-US" sz="2000" dirty="0" smtClean="0">
                <a:solidFill>
                  <a:srgbClr val="FF0000"/>
                </a:solidFill>
              </a:rPr>
              <a:t>標籤</a:t>
            </a:r>
            <a:r>
              <a:rPr lang="zh-TW" altLang="en-US" sz="1600" dirty="0" smtClean="0"/>
              <a:t>，有利於快速加入網頁內容，另外就是</a:t>
            </a:r>
            <a:r>
              <a:rPr lang="zh-TW" altLang="en-US" sz="2000" dirty="0" smtClean="0">
                <a:solidFill>
                  <a:srgbClr val="FF0000"/>
                </a:solidFill>
              </a:rPr>
              <a:t>增強</a:t>
            </a:r>
            <a:r>
              <a:rPr lang="zh-TW" altLang="en-US" sz="1600" dirty="0" smtClean="0"/>
              <a:t>了</a:t>
            </a:r>
            <a:r>
              <a:rPr lang="zh-TW" altLang="en-US" sz="2000" dirty="0" smtClean="0">
                <a:solidFill>
                  <a:srgbClr val="FF0000"/>
                </a:solidFill>
              </a:rPr>
              <a:t>網頁</a:t>
            </a:r>
            <a:r>
              <a:rPr lang="zh-TW" altLang="en-US" sz="1600" dirty="0" smtClean="0"/>
              <a:t>性能。</a:t>
            </a:r>
          </a:p>
          <a:p>
            <a:pPr algn="l" fontAlgn="base" hangingPunct="0">
              <a:spcAft>
                <a:spcPct val="0"/>
              </a:spcAft>
              <a:buClr>
                <a:schemeClr val="folHlink"/>
              </a:buClr>
            </a:pP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9-2-1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　直接插入的影片播放</a:t>
            </a:r>
          </a:p>
          <a:p>
            <a:pPr algn="l" fontAlgn="base" hangingPunct="0">
              <a:spcAft>
                <a:spcPct val="0"/>
              </a:spcAft>
              <a:buClr>
                <a:schemeClr val="folHlink"/>
              </a:buClr>
            </a:pP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9-2-2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　在網頁中繪圖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2" action="ppaction://hlinksldjump"/>
            </a:endParaRPr>
          </a:p>
          <a:p>
            <a:pPr algn="l" fontAlgn="base" hangingPunct="0">
              <a:spcAft>
                <a:spcPct val="0"/>
              </a:spcAft>
              <a:buClr>
                <a:schemeClr val="folHlink"/>
              </a:buClr>
            </a:pP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4" action="ppaction://hlinksldjump"/>
              </a:rPr>
              <a:t>9-2-3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4" action="ppaction://hlinksldjump"/>
              </a:rPr>
              <a:t>　新智慧型表單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2" action="ppaction://hlinksldjump"/>
            </a:endParaRPr>
          </a:p>
          <a:p>
            <a:pPr algn="l" fontAlgn="base" hangingPunct="0">
              <a:spcAft>
                <a:spcPct val="0"/>
              </a:spcAft>
              <a:buClr>
                <a:schemeClr val="folHlink"/>
              </a:buClr>
            </a:pP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5" action="ppaction://hlinksldjump"/>
              </a:rPr>
              <a:t>9-2-4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5" action="ppaction://hlinksldjump"/>
              </a:rPr>
              <a:t>　網頁資料儲存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2" action="ppaction://hlinksldjump"/>
            </a:endParaRPr>
          </a:p>
          <a:p>
            <a:pPr algn="l" fontAlgn="base" hangingPunct="0">
              <a:spcAft>
                <a:spcPct val="0"/>
              </a:spcAft>
              <a:buClr>
                <a:schemeClr val="folHlink"/>
              </a:buClr>
            </a:pP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6" action="ppaction://hlinksldjump"/>
              </a:rPr>
              <a:t>9-2-5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6" action="ppaction://hlinksldjump"/>
              </a:rPr>
              <a:t>　地理定位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</a:endParaRPr>
          </a:p>
        </p:txBody>
      </p:sp>
      <p:sp>
        <p:nvSpPr>
          <p:cNvPr id="4" name="圓角化對角線角落矩形 3"/>
          <p:cNvSpPr/>
          <p:nvPr/>
        </p:nvSpPr>
        <p:spPr>
          <a:xfrm>
            <a:off x="4067944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7" action="ppaction://hlinksldjump"/>
              </a:rPr>
              <a:t>上一節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5076056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8" action="ppaction://hlinksldjump"/>
              </a:rPr>
              <a:t>下一節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7" name="圓角化對角線角落矩形 6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9" action="ppaction://hlinksldjump"/>
              </a:rPr>
              <a:t>回目錄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8" name="圓角化對角線角落矩形 7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en-US" altLang="zh-TW" smtClean="0"/>
              <a:t>9-2-1 </a:t>
            </a:r>
            <a:r>
              <a:rPr lang="zh-TW" altLang="en-US" smtClean="0"/>
              <a:t>直接插入的影片播放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>
          <a:xfrm>
            <a:off x="457200" y="1344167"/>
            <a:ext cx="8229600" cy="3099791"/>
          </a:xfrm>
        </p:spPr>
        <p:txBody>
          <a:bodyPr vert="horz" lIns="91440" tIns="45720" rIns="91440" bIns="45720" rtlCol="0">
            <a:noAutofit/>
          </a:bodyPr>
          <a:lstStyle/>
          <a:p>
            <a:pPr algn="l" fontAlgn="base" hangingPunct="0">
              <a:lnSpc>
                <a:spcPts val="2500"/>
              </a:lnSpc>
              <a:spcAft>
                <a:spcPct val="0"/>
              </a:spcAft>
              <a:buClr>
                <a:schemeClr val="folHlink"/>
              </a:buClr>
            </a:pPr>
            <a:r>
              <a:rPr lang="zh-TW" altLang="en-US" sz="2000" dirty="0" smtClean="0">
                <a:solidFill>
                  <a:srgbClr val="FF0000"/>
                </a:solidFill>
              </a:rPr>
              <a:t>以往</a:t>
            </a:r>
            <a:r>
              <a:rPr lang="zh-TW" altLang="en-US" sz="1600" dirty="0" smtClean="0"/>
              <a:t>設計網頁時要</a:t>
            </a:r>
            <a:r>
              <a:rPr lang="zh-TW" altLang="en-US" sz="2000" dirty="0" smtClean="0">
                <a:solidFill>
                  <a:srgbClr val="FF0000"/>
                </a:solidFill>
              </a:rPr>
              <a:t>插入</a:t>
            </a:r>
            <a:r>
              <a:rPr lang="zh-TW" altLang="en-US" sz="1600" dirty="0" smtClean="0"/>
              <a:t>一個</a:t>
            </a:r>
            <a:r>
              <a:rPr lang="zh-TW" altLang="en-US" sz="2000" dirty="0" smtClean="0">
                <a:solidFill>
                  <a:srgbClr val="FF0000"/>
                </a:solidFill>
              </a:rPr>
              <a:t>視訊</a:t>
            </a:r>
            <a:r>
              <a:rPr lang="zh-TW" altLang="en-US" sz="1600" dirty="0" smtClean="0"/>
              <a:t>片段，必須</a:t>
            </a:r>
            <a:r>
              <a:rPr lang="zh-TW" altLang="en-US" sz="2000" dirty="0" smtClean="0">
                <a:solidFill>
                  <a:srgbClr val="FF0000"/>
                </a:solidFill>
              </a:rPr>
              <a:t>依靠擴充元件</a:t>
            </a:r>
            <a:r>
              <a:rPr lang="zh-TW" altLang="en-US" sz="1600" dirty="0" smtClean="0"/>
              <a:t>，若電腦中沒有安裝該擴充元件，即使再高版本的瀏覽器都無法正常</a:t>
            </a:r>
            <a:r>
              <a:rPr lang="zh-TW" altLang="en-US" sz="2000" dirty="0" smtClean="0">
                <a:solidFill>
                  <a:srgbClr val="FF0000"/>
                </a:solidFill>
              </a:rPr>
              <a:t>播放</a:t>
            </a:r>
            <a:r>
              <a:rPr lang="zh-TW" altLang="en-US" sz="1600" dirty="0" smtClean="0"/>
              <a:t>影片，進而造成瀏覽上的不方便。</a:t>
            </a:r>
            <a:r>
              <a:rPr lang="en-US" altLang="zh-TW" sz="1600" dirty="0" smtClean="0"/>
              <a:t>HTML5</a:t>
            </a:r>
            <a:r>
              <a:rPr lang="zh-TW" altLang="en-US" sz="1600" dirty="0" smtClean="0"/>
              <a:t>則只要一個</a:t>
            </a:r>
            <a:r>
              <a:rPr lang="en-US" altLang="zh-TW" sz="2000" dirty="0" smtClean="0">
                <a:solidFill>
                  <a:srgbClr val="FF0000"/>
                </a:solidFill>
              </a:rPr>
              <a:t>&lt;video&gt;</a:t>
            </a:r>
            <a:r>
              <a:rPr lang="zh-TW" altLang="en-US" sz="1600" dirty="0" smtClean="0"/>
              <a:t>標籤即可快速插入媒體檔案，且只要瀏覽器版本合適，就能輕鬆播放，</a:t>
            </a:r>
            <a:r>
              <a:rPr lang="zh-TW" altLang="en-US" sz="2000" dirty="0" smtClean="0">
                <a:solidFill>
                  <a:srgbClr val="FF0000"/>
                </a:solidFill>
              </a:rPr>
              <a:t>無須</a:t>
            </a:r>
            <a:r>
              <a:rPr lang="zh-TW" altLang="en-US" sz="1600" dirty="0" smtClean="0"/>
              <a:t>額外安裝</a:t>
            </a:r>
            <a:r>
              <a:rPr lang="zh-TW" altLang="en-US" sz="2000" dirty="0" smtClean="0">
                <a:solidFill>
                  <a:srgbClr val="FF0000"/>
                </a:solidFill>
              </a:rPr>
              <a:t>擴充元件</a:t>
            </a:r>
            <a:r>
              <a:rPr lang="zh-TW" altLang="en-US" sz="1600" dirty="0" smtClean="0"/>
              <a:t>。</a:t>
            </a:r>
          </a:p>
          <a:p>
            <a:pPr algn="l" fontAlgn="base" hangingPunct="0">
              <a:spcAft>
                <a:spcPct val="0"/>
              </a:spcAft>
              <a:buClr>
                <a:schemeClr val="folHlink"/>
              </a:buClr>
            </a:pP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Step1.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 增加視訊標籤</a:t>
            </a:r>
          </a:p>
          <a:p>
            <a:pPr algn="l" fontAlgn="base" hangingPunct="0">
              <a:spcAft>
                <a:spcPct val="0"/>
              </a:spcAft>
              <a:buClr>
                <a:schemeClr val="folHlink"/>
              </a:buClr>
            </a:pP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Step2. 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設定視訊寬度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2" action="ppaction://hlinksldjump"/>
            </a:endParaRPr>
          </a:p>
          <a:p>
            <a:pPr algn="l" fontAlgn="base" hangingPunct="0">
              <a:spcAft>
                <a:spcPct val="0"/>
              </a:spcAft>
              <a:buClr>
                <a:schemeClr val="folHlink"/>
              </a:buClr>
            </a:pP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4" action="ppaction://hlinksldjump"/>
              </a:rPr>
              <a:t>Step3. 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4" action="ppaction://hlinksldjump"/>
              </a:rPr>
              <a:t>增加兩個不同的視訊格式</a:t>
            </a:r>
          </a:p>
          <a:p>
            <a:pPr algn="l" fontAlgn="base" hangingPunct="0">
              <a:spcAft>
                <a:spcPct val="0"/>
              </a:spcAft>
              <a:buClr>
                <a:schemeClr val="folHlink"/>
              </a:buClr>
            </a:pP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5" action="ppaction://hlinksldjump"/>
              </a:rPr>
              <a:t>Step4. 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5" action="ppaction://hlinksldjump"/>
              </a:rPr>
              <a:t>增加當瀏覽器不支援情況下的提示資訊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</a:endParaRPr>
          </a:p>
        </p:txBody>
      </p:sp>
      <p:sp>
        <p:nvSpPr>
          <p:cNvPr id="4" name="圓角化對角線角落矩形 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6" action="ppaction://hlinksldjump"/>
              </a:rPr>
              <a:t>回節首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Step1.</a:t>
            </a:r>
            <a:r>
              <a:rPr lang="zh-TW" altLang="en-US" sz="3200" smtClean="0"/>
              <a:t> 增加視訊標籤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2050" name="Picture 2" descr="C:\!!Working\99.PPT\GR-H5C3JQ\Tif\Tif09\9-2-02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54636" y="1347614"/>
            <a:ext cx="4234729" cy="31760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plateswise.com #180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860</TotalTime>
  <Words>1840</Words>
  <Application>Microsoft Office PowerPoint</Application>
  <PresentationFormat>如螢幕大小 (16:9)</PresentationFormat>
  <Paragraphs>267</Paragraphs>
  <Slides>52</Slides>
  <Notes>2</Notes>
  <HiddenSlides>0</HiddenSlides>
  <MMClips>0</MMClips>
  <ScaleCrop>false</ScaleCrop>
  <HeadingPairs>
    <vt:vector size="6" baseType="variant">
      <vt:variant>
        <vt:lpstr>使用字型</vt:lpstr>
      </vt:variant>
      <vt:variant>
        <vt:i4>15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52</vt:i4>
      </vt:variant>
    </vt:vector>
  </HeadingPairs>
  <TitlesOfParts>
    <vt:vector size="68" baseType="lpstr">
      <vt:lpstr>Myriad Pro</vt:lpstr>
      <vt:lpstr>華康明體 Std W9</vt:lpstr>
      <vt:lpstr>華康黑體 Std W3</vt:lpstr>
      <vt:lpstr>華康黑體 Std W5</vt:lpstr>
      <vt:lpstr>華康黑體 Std W7</vt:lpstr>
      <vt:lpstr>華康圓體 Std W3</vt:lpstr>
      <vt:lpstr>華康圓體 Std W5</vt:lpstr>
      <vt:lpstr>華康圓體 Std W8</vt:lpstr>
      <vt:lpstr>華康新特明體(P)</vt:lpstr>
      <vt:lpstr>微軟正黑體</vt:lpstr>
      <vt:lpstr>新細明體</vt:lpstr>
      <vt:lpstr>Arial</vt:lpstr>
      <vt:lpstr>Calibri</vt:lpstr>
      <vt:lpstr>Times New Roman</vt:lpstr>
      <vt:lpstr>Wingdings</vt:lpstr>
      <vt:lpstr>Templateswise.com #180</vt:lpstr>
      <vt:lpstr>互動多媒體網頁設計</vt:lpstr>
      <vt:lpstr>Chapter 9 HTML5、CSS3語法基礎</vt:lpstr>
      <vt:lpstr>目錄</vt:lpstr>
      <vt:lpstr>9-1 為何要使用HTML5、CSS3</vt:lpstr>
      <vt:lpstr>9-1 為何要使用HTML5、CSS3（續）</vt:lpstr>
      <vt:lpstr>HTML5網站</vt:lpstr>
      <vt:lpstr>9-2 探索新的HTML5元素</vt:lpstr>
      <vt:lpstr>9-2-1 直接插入的影片播放</vt:lpstr>
      <vt:lpstr>Step1. 增加視訊標籤</vt:lpstr>
      <vt:lpstr>PowerPoint 簡報</vt:lpstr>
      <vt:lpstr>Step2. 設定視訊寬度</vt:lpstr>
      <vt:lpstr>Step3. 增加兩個不同的視訊格式</vt:lpstr>
      <vt:lpstr>PowerPoint 簡報</vt:lpstr>
      <vt:lpstr>Step4. 增加當瀏覽器不支援情況下的提示資訊</vt:lpstr>
      <vt:lpstr>9-2-2 在網頁中繪圖</vt:lpstr>
      <vt:lpstr>Step1. 增加繪圖畫布</vt:lpstr>
      <vt:lpstr>Step2. 增加一條水平線與漸層色彩文字</vt:lpstr>
      <vt:lpstr>9-2-3 新智慧型表單</vt:lpstr>
      <vt:lpstr>PowerPoint 簡報</vt:lpstr>
      <vt:lpstr>Step1. 增加一條滑桿</vt:lpstr>
      <vt:lpstr>Step2. 設定滑桿的值</vt:lpstr>
      <vt:lpstr>Step3. 增加滑桿時間變化效果</vt:lpstr>
      <vt:lpstr>Step4. 顯示滑桿結果</vt:lpstr>
      <vt:lpstr>Step5. 讀取滑桿結果</vt:lpstr>
      <vt:lpstr>9-2-4 網頁資料儲存</vt:lpstr>
      <vt:lpstr>Step1. 增加資料儲存標籤</vt:lpstr>
      <vt:lpstr>Step2. 檢視儲存的資料</vt:lpstr>
      <vt:lpstr>9-2-5 地理定位</vt:lpstr>
      <vt:lpstr>Step1. 連結到google地圖</vt:lpstr>
      <vt:lpstr>Step2. 增加瀏覽器不支援提示功能</vt:lpstr>
      <vt:lpstr>Step3. 增加地理定位功能</vt:lpstr>
      <vt:lpstr>Step4. 增加地理定位失敗提示功能</vt:lpstr>
      <vt:lpstr>9-3 奇妙的CSS3</vt:lpstr>
      <vt:lpstr>9-3-1 多樣化的網頁背景</vt:lpstr>
      <vt:lpstr>Step1. 增加網頁背景</vt:lpstr>
      <vt:lpstr>Step2. 設定背景顏色與背景顏色區域</vt:lpstr>
      <vt:lpstr>9-3-2 CSS3文字屬性</vt:lpstr>
      <vt:lpstr>Step1. 加入文字</vt:lpstr>
      <vt:lpstr>Step2. 設定文字的值</vt:lpstr>
      <vt:lpstr>Step3. 增加陰影效果</vt:lpstr>
      <vt:lpstr>9-3-3 邊框效果</vt:lpstr>
      <vt:lpstr>Step1. 設定圓角屬性</vt:lpstr>
      <vt:lpstr>Step2. 增加陰影效果</vt:lpstr>
      <vt:lpstr>9-3-4 多欄排版</vt:lpstr>
      <vt:lpstr>Step1.設定欄數、欄距、分隔線</vt:lpstr>
      <vt:lpstr>9-3-5 輕鬆設計動畫</vt:lpstr>
      <vt:lpstr>Step1. 插入圖片</vt:lpstr>
      <vt:lpstr>Step2. 設定圖片的值</vt:lpstr>
      <vt:lpstr>Step3. 設定圖片寬度</vt:lpstr>
      <vt:lpstr>Step4. 設定圖片擺放效果</vt:lpstr>
      <vt:lpstr>Step5. 設定圖片動畫最終效果</vt:lpstr>
      <vt:lpstr>Step6.設定產生過渡的屬性以及時間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Eric Vadeboncoeur</dc:creator>
  <cp:lastModifiedBy>ccp</cp:lastModifiedBy>
  <cp:revision>85</cp:revision>
  <dcterms:created xsi:type="dcterms:W3CDTF">2014-07-13T17:28:07Z</dcterms:created>
  <dcterms:modified xsi:type="dcterms:W3CDTF">2016-04-20T02:44:34Z</dcterms:modified>
</cp:coreProperties>
</file>